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Lst>
  <p:sldIdLst>
    <p:sldId id="256" r:id="rId2"/>
    <p:sldId id="286" r:id="rId3"/>
    <p:sldId id="257" r:id="rId4"/>
    <p:sldId id="258" r:id="rId5"/>
    <p:sldId id="259" r:id="rId6"/>
    <p:sldId id="260" r:id="rId7"/>
    <p:sldId id="261" r:id="rId8"/>
    <p:sldId id="284"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5"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ald Demery" userId="3bc5d7e893e69d19" providerId="LiveId" clId="{4961A9A6-3C23-4998-B79C-C53F3CDF7AAA}"/>
    <pc:docChg chg="undo custSel modSld">
      <pc:chgData name="Ronald Demery" userId="3bc5d7e893e69d19" providerId="LiveId" clId="{4961A9A6-3C23-4998-B79C-C53F3CDF7AAA}" dt="2026-07-29T01:20:11.394" v="55" actId="207"/>
      <pc:docMkLst>
        <pc:docMk/>
      </pc:docMkLst>
      <pc:sldChg chg="addSp delSp modSp mod setBg setClrOvrMap">
        <pc:chgData name="Ronald Demery" userId="3bc5d7e893e69d19" providerId="LiveId" clId="{4961A9A6-3C23-4998-B79C-C53F3CDF7AAA}" dt="2026-07-29T01:20:11.394" v="55" actId="207"/>
        <pc:sldMkLst>
          <pc:docMk/>
          <pc:sldMk cId="4229796283" sldId="256"/>
        </pc:sldMkLst>
        <pc:spChg chg="mod">
          <ac:chgData name="Ronald Demery" userId="3bc5d7e893e69d19" providerId="LiveId" clId="{4961A9A6-3C23-4998-B79C-C53F3CDF7AAA}" dt="2026-07-29T01:20:11.394" v="55" actId="207"/>
          <ac:spMkLst>
            <pc:docMk/>
            <pc:sldMk cId="4229796283" sldId="256"/>
            <ac:spMk id="2" creationId="{B6D09248-2CCC-A057-6311-956FDCE53609}"/>
          </ac:spMkLst>
        </pc:spChg>
        <pc:spChg chg="mod">
          <ac:chgData name="Ronald Demery" userId="3bc5d7e893e69d19" providerId="LiveId" clId="{4961A9A6-3C23-4998-B79C-C53F3CDF7AAA}" dt="2026-07-29T01:20:01.317" v="54" actId="26606"/>
          <ac:spMkLst>
            <pc:docMk/>
            <pc:sldMk cId="4229796283" sldId="256"/>
            <ac:spMk id="3" creationId="{FC5829E9-C68D-FD0A-0B45-6D4DC9D760E3}"/>
          </ac:spMkLst>
        </pc:spChg>
        <pc:spChg chg="mod">
          <ac:chgData name="Ronald Demery" userId="3bc5d7e893e69d19" providerId="LiveId" clId="{4961A9A6-3C23-4998-B79C-C53F3CDF7AAA}" dt="2026-07-29T01:20:01.317" v="54" actId="26606"/>
          <ac:spMkLst>
            <pc:docMk/>
            <pc:sldMk cId="4229796283" sldId="256"/>
            <ac:spMk id="49" creationId="{65562C84-14F0-4240-B89A-00CA789E2A37}"/>
          </ac:spMkLst>
        </pc:spChg>
        <pc:spChg chg="mod">
          <ac:chgData name="Ronald Demery" userId="3bc5d7e893e69d19" providerId="LiveId" clId="{4961A9A6-3C23-4998-B79C-C53F3CDF7AAA}" dt="2026-07-29T01:20:01.317" v="54" actId="26606"/>
          <ac:spMkLst>
            <pc:docMk/>
            <pc:sldMk cId="4229796283" sldId="256"/>
            <ac:spMk id="50" creationId="{2F59C538-87BA-4933-ABE5-1BA4EBB62227}"/>
          </ac:spMkLst>
        </pc:spChg>
        <pc:spChg chg="mod">
          <ac:chgData name="Ronald Demery" userId="3bc5d7e893e69d19" providerId="LiveId" clId="{4961A9A6-3C23-4998-B79C-C53F3CDF7AAA}" dt="2026-07-29T01:20:01.317" v="54" actId="26606"/>
          <ac:spMkLst>
            <pc:docMk/>
            <pc:sldMk cId="4229796283" sldId="256"/>
            <ac:spMk id="51" creationId="{FCBC76CB-4677-4803-9DDD-22B37EA69ADE}"/>
          </ac:spMkLst>
        </pc:spChg>
        <pc:spChg chg="add del">
          <ac:chgData name="Ronald Demery" userId="3bc5d7e893e69d19" providerId="LiveId" clId="{4961A9A6-3C23-4998-B79C-C53F3CDF7AAA}" dt="2026-07-29T01:19:55.091" v="49" actId="26606"/>
          <ac:spMkLst>
            <pc:docMk/>
            <pc:sldMk cId="4229796283" sldId="256"/>
            <ac:spMk id="56" creationId="{FFE50961-0F1B-484C-85BC-4BD16B9FF90E}"/>
          </ac:spMkLst>
        </pc:spChg>
        <pc:spChg chg="add del">
          <ac:chgData name="Ronald Demery" userId="3bc5d7e893e69d19" providerId="LiveId" clId="{4961A9A6-3C23-4998-B79C-C53F3CDF7AAA}" dt="2026-07-29T01:19:58.369" v="51" actId="26606"/>
          <ac:spMkLst>
            <pc:docMk/>
            <pc:sldMk cId="4229796283" sldId="256"/>
            <ac:spMk id="58" creationId="{97E92409-AD19-4CE3-9956-8C03560F7E06}"/>
          </ac:spMkLst>
        </pc:spChg>
        <pc:spChg chg="add del">
          <ac:chgData name="Ronald Demery" userId="3bc5d7e893e69d19" providerId="LiveId" clId="{4961A9A6-3C23-4998-B79C-C53F3CDF7AAA}" dt="2026-07-29T01:19:58.369" v="51" actId="26606"/>
          <ac:spMkLst>
            <pc:docMk/>
            <pc:sldMk cId="4229796283" sldId="256"/>
            <ac:spMk id="59" creationId="{6E36B62D-34E6-41D4-B3AA-AC21AB387936}"/>
          </ac:spMkLst>
        </pc:spChg>
        <pc:spChg chg="add del">
          <ac:chgData name="Ronald Demery" userId="3bc5d7e893e69d19" providerId="LiveId" clId="{4961A9A6-3C23-4998-B79C-C53F3CDF7AAA}" dt="2026-07-29T01:20:01.290" v="53" actId="26606"/>
          <ac:spMkLst>
            <pc:docMk/>
            <pc:sldMk cId="4229796283" sldId="256"/>
            <ac:spMk id="61" creationId="{F78FA41B-9A77-4FFE-A10F-9443EFDE6096}"/>
          </ac:spMkLst>
        </pc:spChg>
        <pc:spChg chg="add">
          <ac:chgData name="Ronald Demery" userId="3bc5d7e893e69d19" providerId="LiveId" clId="{4961A9A6-3C23-4998-B79C-C53F3CDF7AAA}" dt="2026-07-29T01:20:01.317" v="54" actId="26606"/>
          <ac:spMkLst>
            <pc:docMk/>
            <pc:sldMk cId="4229796283" sldId="256"/>
            <ac:spMk id="63" creationId="{FFE50961-0F1B-484C-85BC-4BD16B9FF90E}"/>
          </ac:spMkLst>
        </pc:spChg>
        <pc:picChg chg="mod ord">
          <ac:chgData name="Ronald Demery" userId="3bc5d7e893e69d19" providerId="LiveId" clId="{4961A9A6-3C23-4998-B79C-C53F3CDF7AAA}" dt="2026-07-29T01:20:01.317" v="54" actId="26606"/>
          <ac:picMkLst>
            <pc:docMk/>
            <pc:sldMk cId="4229796283" sldId="256"/>
            <ac:picMk id="4" creationId="{45B4452B-0DAC-BB21-0838-8E7F2341B30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B6D200-AB2F-43E9-A772-0F53D1879D2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5F80272A-7BE5-49E0-AD7E-099406B2B3E8}">
      <dgm:prSet/>
      <dgm:spPr/>
      <dgm:t>
        <a:bodyPr/>
        <a:lstStyle/>
        <a:p>
          <a:r>
            <a:rPr lang="en-US"/>
            <a:t>“You can't lead the people if you don't love the people. You can't save the people if you don't serve the people.”</a:t>
          </a:r>
          <a:br>
            <a:rPr lang="en-US"/>
          </a:br>
          <a:br>
            <a:rPr lang="en-US"/>
          </a:br>
          <a:endParaRPr lang="en-US"/>
        </a:p>
      </dgm:t>
    </dgm:pt>
    <dgm:pt modelId="{BAEA57D0-1C0E-43A0-8FA7-6CA7A1F316A9}" type="parTrans" cxnId="{3CEEDE14-B290-4342-BCC1-0C7CA4D1287F}">
      <dgm:prSet/>
      <dgm:spPr/>
      <dgm:t>
        <a:bodyPr/>
        <a:lstStyle/>
        <a:p>
          <a:endParaRPr lang="en-US"/>
        </a:p>
      </dgm:t>
    </dgm:pt>
    <dgm:pt modelId="{6B20ED36-513F-4F50-A8E4-6A81594E48EC}" type="sibTrans" cxnId="{3CEEDE14-B290-4342-BCC1-0C7CA4D1287F}">
      <dgm:prSet/>
      <dgm:spPr/>
      <dgm:t>
        <a:bodyPr/>
        <a:lstStyle/>
        <a:p>
          <a:endParaRPr lang="en-US"/>
        </a:p>
      </dgm:t>
    </dgm:pt>
    <dgm:pt modelId="{F8D57AEC-08AC-4C4B-A80B-08B6EA9FD39A}">
      <dgm:prSet/>
      <dgm:spPr/>
      <dgm:t>
        <a:bodyPr/>
        <a:lstStyle/>
        <a:p>
          <a:r>
            <a:rPr lang="en-US"/>
            <a:t>“We have to recognize that there cannot be relationships unless there is commitment, unless there is loyalty, unless there is love, patience, persistence.”</a:t>
          </a:r>
        </a:p>
      </dgm:t>
    </dgm:pt>
    <dgm:pt modelId="{1F387B29-FE9F-430A-BA29-3BFB059B0DB5}" type="parTrans" cxnId="{578026FF-1A9D-4DE3-B62D-7452C83D7962}">
      <dgm:prSet/>
      <dgm:spPr/>
      <dgm:t>
        <a:bodyPr/>
        <a:lstStyle/>
        <a:p>
          <a:endParaRPr lang="en-US"/>
        </a:p>
      </dgm:t>
    </dgm:pt>
    <dgm:pt modelId="{BECA970D-0C90-4379-8E76-DC9E0F1DB2F4}" type="sibTrans" cxnId="{578026FF-1A9D-4DE3-B62D-7452C83D7962}">
      <dgm:prSet/>
      <dgm:spPr/>
      <dgm:t>
        <a:bodyPr/>
        <a:lstStyle/>
        <a:p>
          <a:endParaRPr lang="en-US"/>
        </a:p>
      </dgm:t>
    </dgm:pt>
    <dgm:pt modelId="{B2B2A75D-E89F-4559-8747-C92AF86949ED}" type="pres">
      <dgm:prSet presAssocID="{6CB6D200-AB2F-43E9-A772-0F53D1879D22}" presName="linear" presStyleCnt="0">
        <dgm:presLayoutVars>
          <dgm:animLvl val="lvl"/>
          <dgm:resizeHandles val="exact"/>
        </dgm:presLayoutVars>
      </dgm:prSet>
      <dgm:spPr/>
    </dgm:pt>
    <dgm:pt modelId="{C4CA42A0-6B9B-43E6-BDBC-31EB5AE83779}" type="pres">
      <dgm:prSet presAssocID="{5F80272A-7BE5-49E0-AD7E-099406B2B3E8}" presName="parentText" presStyleLbl="node1" presStyleIdx="0" presStyleCnt="2">
        <dgm:presLayoutVars>
          <dgm:chMax val="0"/>
          <dgm:bulletEnabled val="1"/>
        </dgm:presLayoutVars>
      </dgm:prSet>
      <dgm:spPr/>
    </dgm:pt>
    <dgm:pt modelId="{F185412A-7D85-45D3-B0CB-C0C8A25A45D9}" type="pres">
      <dgm:prSet presAssocID="{6B20ED36-513F-4F50-A8E4-6A81594E48EC}" presName="spacer" presStyleCnt="0"/>
      <dgm:spPr/>
    </dgm:pt>
    <dgm:pt modelId="{A2C0B7AD-8D4A-4867-90CD-6C74F6F16B99}" type="pres">
      <dgm:prSet presAssocID="{F8D57AEC-08AC-4C4B-A80B-08B6EA9FD39A}" presName="parentText" presStyleLbl="node1" presStyleIdx="1" presStyleCnt="2">
        <dgm:presLayoutVars>
          <dgm:chMax val="0"/>
          <dgm:bulletEnabled val="1"/>
        </dgm:presLayoutVars>
      </dgm:prSet>
      <dgm:spPr/>
    </dgm:pt>
  </dgm:ptLst>
  <dgm:cxnLst>
    <dgm:cxn modelId="{3CEEDE14-B290-4342-BCC1-0C7CA4D1287F}" srcId="{6CB6D200-AB2F-43E9-A772-0F53D1879D22}" destId="{5F80272A-7BE5-49E0-AD7E-099406B2B3E8}" srcOrd="0" destOrd="0" parTransId="{BAEA57D0-1C0E-43A0-8FA7-6CA7A1F316A9}" sibTransId="{6B20ED36-513F-4F50-A8E4-6A81594E48EC}"/>
    <dgm:cxn modelId="{2A7B7C4E-B674-452B-A652-B156ABCB798F}" type="presOf" srcId="{F8D57AEC-08AC-4C4B-A80B-08B6EA9FD39A}" destId="{A2C0B7AD-8D4A-4867-90CD-6C74F6F16B99}" srcOrd="0" destOrd="0" presId="urn:microsoft.com/office/officeart/2005/8/layout/vList2"/>
    <dgm:cxn modelId="{3BAA1AA6-61AF-4EE3-A96B-A75D32B4622E}" type="presOf" srcId="{6CB6D200-AB2F-43E9-A772-0F53D1879D22}" destId="{B2B2A75D-E89F-4559-8747-C92AF86949ED}" srcOrd="0" destOrd="0" presId="urn:microsoft.com/office/officeart/2005/8/layout/vList2"/>
    <dgm:cxn modelId="{06538CE6-005F-4FCA-A0ED-38A4E28275A9}" type="presOf" srcId="{5F80272A-7BE5-49E0-AD7E-099406B2B3E8}" destId="{C4CA42A0-6B9B-43E6-BDBC-31EB5AE83779}" srcOrd="0" destOrd="0" presId="urn:microsoft.com/office/officeart/2005/8/layout/vList2"/>
    <dgm:cxn modelId="{578026FF-1A9D-4DE3-B62D-7452C83D7962}" srcId="{6CB6D200-AB2F-43E9-A772-0F53D1879D22}" destId="{F8D57AEC-08AC-4C4B-A80B-08B6EA9FD39A}" srcOrd="1" destOrd="0" parTransId="{1F387B29-FE9F-430A-BA29-3BFB059B0DB5}" sibTransId="{BECA970D-0C90-4379-8E76-DC9E0F1DB2F4}"/>
    <dgm:cxn modelId="{D0C62DE7-4AF3-456C-8D5D-4F642C1D576B}" type="presParOf" srcId="{B2B2A75D-E89F-4559-8747-C92AF86949ED}" destId="{C4CA42A0-6B9B-43E6-BDBC-31EB5AE83779}" srcOrd="0" destOrd="0" presId="urn:microsoft.com/office/officeart/2005/8/layout/vList2"/>
    <dgm:cxn modelId="{129AA639-12AF-467F-ACE1-AE3F44524FF6}" type="presParOf" srcId="{B2B2A75D-E89F-4559-8747-C92AF86949ED}" destId="{F185412A-7D85-45D3-B0CB-C0C8A25A45D9}" srcOrd="1" destOrd="0" presId="urn:microsoft.com/office/officeart/2005/8/layout/vList2"/>
    <dgm:cxn modelId="{229A4651-7A82-4C11-9732-BBBA62E5A84A}" type="presParOf" srcId="{B2B2A75D-E89F-4559-8747-C92AF86949ED}" destId="{A2C0B7AD-8D4A-4867-90CD-6C74F6F16B9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B6A3DF-900C-4AE7-A53E-FD527B472D24}" type="doc">
      <dgm:prSet loTypeId="urn:microsoft.com/office/officeart/2005/8/layout/vList2" loCatId="list" qsTypeId="urn:microsoft.com/office/officeart/2005/8/quickstyle/simple2" qsCatId="simple" csTypeId="urn:microsoft.com/office/officeart/2005/8/colors/colorful5" csCatId="colorful" phldr="1"/>
      <dgm:spPr/>
      <dgm:t>
        <a:bodyPr/>
        <a:lstStyle/>
        <a:p>
          <a:endParaRPr lang="en-US"/>
        </a:p>
      </dgm:t>
    </dgm:pt>
    <dgm:pt modelId="{A6513730-AEAD-49F2-AF36-95FC3A08F06E}">
      <dgm:prSet/>
      <dgm:spPr/>
      <dgm:t>
        <a:bodyPr/>
        <a:lstStyle/>
        <a:p>
          <a:r>
            <a:rPr lang="en-US" b="1"/>
            <a:t>Joshua:</a:t>
          </a:r>
          <a:r>
            <a:rPr lang="en-US"/>
            <a:t> "Bring the best people to the table."</a:t>
          </a:r>
        </a:p>
      </dgm:t>
    </dgm:pt>
    <dgm:pt modelId="{832CDE0C-4581-400F-8ECC-497369512294}" type="parTrans" cxnId="{22516971-0CA5-4FA6-A22B-16FECB92AC3F}">
      <dgm:prSet/>
      <dgm:spPr/>
      <dgm:t>
        <a:bodyPr/>
        <a:lstStyle/>
        <a:p>
          <a:endParaRPr lang="en-US"/>
        </a:p>
      </dgm:t>
    </dgm:pt>
    <dgm:pt modelId="{2283A5E0-1BC2-42FF-ADFC-BF41BD171140}" type="sibTrans" cxnId="{22516971-0CA5-4FA6-A22B-16FECB92AC3F}">
      <dgm:prSet/>
      <dgm:spPr/>
      <dgm:t>
        <a:bodyPr/>
        <a:lstStyle/>
        <a:p>
          <a:endParaRPr lang="en-US"/>
        </a:p>
      </dgm:t>
    </dgm:pt>
    <dgm:pt modelId="{A83D7563-C375-4227-8B28-52E9160D825E}">
      <dgm:prSet/>
      <dgm:spPr/>
      <dgm:t>
        <a:bodyPr/>
        <a:lstStyle/>
        <a:p>
          <a:r>
            <a:rPr lang="en-US"/>
            <a:t>Joshua had been in the presence of God. A theophany had taken place in Joshua 5:15: "The commander of the Lord's army said to Joshua, "Remove the sandals from your feet, for the place where you are standing is holy." And Joshua did so."</a:t>
          </a:r>
        </a:p>
      </dgm:t>
    </dgm:pt>
    <dgm:pt modelId="{203FF1E0-0C0A-400D-86C7-79E5D868F08C}" type="parTrans" cxnId="{1DA8F69E-D6B2-404A-8254-F6556BED4C98}">
      <dgm:prSet/>
      <dgm:spPr/>
      <dgm:t>
        <a:bodyPr/>
        <a:lstStyle/>
        <a:p>
          <a:endParaRPr lang="en-US"/>
        </a:p>
      </dgm:t>
    </dgm:pt>
    <dgm:pt modelId="{6E021CF8-7232-4A28-8CA6-0862A460B729}" type="sibTrans" cxnId="{1DA8F69E-D6B2-404A-8254-F6556BED4C98}">
      <dgm:prSet/>
      <dgm:spPr/>
      <dgm:t>
        <a:bodyPr/>
        <a:lstStyle/>
        <a:p>
          <a:endParaRPr lang="en-US"/>
        </a:p>
      </dgm:t>
    </dgm:pt>
    <dgm:pt modelId="{FE3D594E-47DF-4F2C-989E-8AE90353E29E}">
      <dgm:prSet/>
      <dgm:spPr/>
      <dgm:t>
        <a:bodyPr/>
        <a:lstStyle/>
        <a:p>
          <a:r>
            <a:rPr lang="en-US"/>
            <a:t>Because of his special blessing, he was appointed as one with judicial powers and responsibilities in Joshua 14:6-15. He had a special place. He was courageous as indicated by the spy scenario in Numbers 13:31.</a:t>
          </a:r>
        </a:p>
      </dgm:t>
    </dgm:pt>
    <dgm:pt modelId="{AEEBBE9F-3EA9-46EE-86F9-1DFCC952D1A4}" type="parTrans" cxnId="{A697EB25-8336-4F5E-9B62-53854ACF119C}">
      <dgm:prSet/>
      <dgm:spPr/>
      <dgm:t>
        <a:bodyPr/>
        <a:lstStyle/>
        <a:p>
          <a:endParaRPr lang="en-US"/>
        </a:p>
      </dgm:t>
    </dgm:pt>
    <dgm:pt modelId="{E875C532-53AB-4587-9397-903308595C48}" type="sibTrans" cxnId="{A697EB25-8336-4F5E-9B62-53854ACF119C}">
      <dgm:prSet/>
      <dgm:spPr/>
      <dgm:t>
        <a:bodyPr/>
        <a:lstStyle/>
        <a:p>
          <a:endParaRPr lang="en-US"/>
        </a:p>
      </dgm:t>
    </dgm:pt>
    <dgm:pt modelId="{FC074D45-99C2-443A-B023-B1AB22FBA932}">
      <dgm:prSet/>
      <dgm:spPr/>
      <dgm:t>
        <a:bodyPr/>
        <a:lstStyle/>
        <a:p>
          <a:r>
            <a:rPr lang="en-US"/>
            <a:t>He was most likely the envy of other young leaders. But Moses brought him to the table of leadership because he was the best person for the job. My guess is that he had skills the like of which Moses himself admired, perhaps even envied.</a:t>
          </a:r>
        </a:p>
      </dgm:t>
    </dgm:pt>
    <dgm:pt modelId="{5EC29F2C-11DE-4ED4-8F60-2FC096D5C132}" type="parTrans" cxnId="{4797F64A-C91C-4301-BE73-A4939D76DA08}">
      <dgm:prSet/>
      <dgm:spPr/>
      <dgm:t>
        <a:bodyPr/>
        <a:lstStyle/>
        <a:p>
          <a:endParaRPr lang="en-US"/>
        </a:p>
      </dgm:t>
    </dgm:pt>
    <dgm:pt modelId="{A0DCF966-0EF8-4C07-98AE-59069A944967}" type="sibTrans" cxnId="{4797F64A-C91C-4301-BE73-A4939D76DA08}">
      <dgm:prSet/>
      <dgm:spPr/>
      <dgm:t>
        <a:bodyPr/>
        <a:lstStyle/>
        <a:p>
          <a:endParaRPr lang="en-US"/>
        </a:p>
      </dgm:t>
    </dgm:pt>
    <dgm:pt modelId="{0A0B44AF-7CAA-467F-8E45-52D76A848BD6}" type="pres">
      <dgm:prSet presAssocID="{6BB6A3DF-900C-4AE7-A53E-FD527B472D24}" presName="linear" presStyleCnt="0">
        <dgm:presLayoutVars>
          <dgm:animLvl val="lvl"/>
          <dgm:resizeHandles val="exact"/>
        </dgm:presLayoutVars>
      </dgm:prSet>
      <dgm:spPr/>
    </dgm:pt>
    <dgm:pt modelId="{1FEA8FF7-CAF5-4DCB-94B0-10E7FA10D2FF}" type="pres">
      <dgm:prSet presAssocID="{A6513730-AEAD-49F2-AF36-95FC3A08F06E}" presName="parentText" presStyleLbl="node1" presStyleIdx="0" presStyleCnt="4">
        <dgm:presLayoutVars>
          <dgm:chMax val="0"/>
          <dgm:bulletEnabled val="1"/>
        </dgm:presLayoutVars>
      </dgm:prSet>
      <dgm:spPr/>
    </dgm:pt>
    <dgm:pt modelId="{59430D96-1A26-4918-9F3A-63A1C8F0B99A}" type="pres">
      <dgm:prSet presAssocID="{2283A5E0-1BC2-42FF-ADFC-BF41BD171140}" presName="spacer" presStyleCnt="0"/>
      <dgm:spPr/>
    </dgm:pt>
    <dgm:pt modelId="{4B152F34-8B74-449C-A025-84DFBE47F122}" type="pres">
      <dgm:prSet presAssocID="{A83D7563-C375-4227-8B28-52E9160D825E}" presName="parentText" presStyleLbl="node1" presStyleIdx="1" presStyleCnt="4">
        <dgm:presLayoutVars>
          <dgm:chMax val="0"/>
          <dgm:bulletEnabled val="1"/>
        </dgm:presLayoutVars>
      </dgm:prSet>
      <dgm:spPr/>
    </dgm:pt>
    <dgm:pt modelId="{B14380CA-6532-4CBE-A0AF-68075CED0478}" type="pres">
      <dgm:prSet presAssocID="{6E021CF8-7232-4A28-8CA6-0862A460B729}" presName="spacer" presStyleCnt="0"/>
      <dgm:spPr/>
    </dgm:pt>
    <dgm:pt modelId="{65942590-C1C3-4DD9-B690-FE2325183A46}" type="pres">
      <dgm:prSet presAssocID="{FE3D594E-47DF-4F2C-989E-8AE90353E29E}" presName="parentText" presStyleLbl="node1" presStyleIdx="2" presStyleCnt="4">
        <dgm:presLayoutVars>
          <dgm:chMax val="0"/>
          <dgm:bulletEnabled val="1"/>
        </dgm:presLayoutVars>
      </dgm:prSet>
      <dgm:spPr/>
    </dgm:pt>
    <dgm:pt modelId="{34130D06-4EDC-4584-B0AB-CF6B5FF24C84}" type="pres">
      <dgm:prSet presAssocID="{E875C532-53AB-4587-9397-903308595C48}" presName="spacer" presStyleCnt="0"/>
      <dgm:spPr/>
    </dgm:pt>
    <dgm:pt modelId="{50E769CA-E38D-4462-91E0-0C27B60401D0}" type="pres">
      <dgm:prSet presAssocID="{FC074D45-99C2-443A-B023-B1AB22FBA932}" presName="parentText" presStyleLbl="node1" presStyleIdx="3" presStyleCnt="4">
        <dgm:presLayoutVars>
          <dgm:chMax val="0"/>
          <dgm:bulletEnabled val="1"/>
        </dgm:presLayoutVars>
      </dgm:prSet>
      <dgm:spPr/>
    </dgm:pt>
  </dgm:ptLst>
  <dgm:cxnLst>
    <dgm:cxn modelId="{A697EB25-8336-4F5E-9B62-53854ACF119C}" srcId="{6BB6A3DF-900C-4AE7-A53E-FD527B472D24}" destId="{FE3D594E-47DF-4F2C-989E-8AE90353E29E}" srcOrd="2" destOrd="0" parTransId="{AEEBBE9F-3EA9-46EE-86F9-1DFCC952D1A4}" sibTransId="{E875C532-53AB-4587-9397-903308595C48}"/>
    <dgm:cxn modelId="{4797F64A-C91C-4301-BE73-A4939D76DA08}" srcId="{6BB6A3DF-900C-4AE7-A53E-FD527B472D24}" destId="{FC074D45-99C2-443A-B023-B1AB22FBA932}" srcOrd="3" destOrd="0" parTransId="{5EC29F2C-11DE-4ED4-8F60-2FC096D5C132}" sibTransId="{A0DCF966-0EF8-4C07-98AE-59069A944967}"/>
    <dgm:cxn modelId="{7B5B174D-2640-4F50-9DD9-A02199561314}" type="presOf" srcId="{6BB6A3DF-900C-4AE7-A53E-FD527B472D24}" destId="{0A0B44AF-7CAA-467F-8E45-52D76A848BD6}" srcOrd="0" destOrd="0" presId="urn:microsoft.com/office/officeart/2005/8/layout/vList2"/>
    <dgm:cxn modelId="{22516971-0CA5-4FA6-A22B-16FECB92AC3F}" srcId="{6BB6A3DF-900C-4AE7-A53E-FD527B472D24}" destId="{A6513730-AEAD-49F2-AF36-95FC3A08F06E}" srcOrd="0" destOrd="0" parTransId="{832CDE0C-4581-400F-8ECC-497369512294}" sibTransId="{2283A5E0-1BC2-42FF-ADFC-BF41BD171140}"/>
    <dgm:cxn modelId="{1DA8F69E-D6B2-404A-8254-F6556BED4C98}" srcId="{6BB6A3DF-900C-4AE7-A53E-FD527B472D24}" destId="{A83D7563-C375-4227-8B28-52E9160D825E}" srcOrd="1" destOrd="0" parTransId="{203FF1E0-0C0A-400D-86C7-79E5D868F08C}" sibTransId="{6E021CF8-7232-4A28-8CA6-0862A460B729}"/>
    <dgm:cxn modelId="{732A27A3-00E2-4971-AF24-E9522FDCD449}" type="presOf" srcId="{A83D7563-C375-4227-8B28-52E9160D825E}" destId="{4B152F34-8B74-449C-A025-84DFBE47F122}" srcOrd="0" destOrd="0" presId="urn:microsoft.com/office/officeart/2005/8/layout/vList2"/>
    <dgm:cxn modelId="{BF440CCD-90DC-4A0D-AC44-9661E9AAB2D6}" type="presOf" srcId="{FC074D45-99C2-443A-B023-B1AB22FBA932}" destId="{50E769CA-E38D-4462-91E0-0C27B60401D0}" srcOrd="0" destOrd="0" presId="urn:microsoft.com/office/officeart/2005/8/layout/vList2"/>
    <dgm:cxn modelId="{DC7803D1-8CC6-48F9-9356-C34B08AA20F6}" type="presOf" srcId="{FE3D594E-47DF-4F2C-989E-8AE90353E29E}" destId="{65942590-C1C3-4DD9-B690-FE2325183A46}" srcOrd="0" destOrd="0" presId="urn:microsoft.com/office/officeart/2005/8/layout/vList2"/>
    <dgm:cxn modelId="{65C625E9-768D-4A0B-A64D-60EFE9BC4DAB}" type="presOf" srcId="{A6513730-AEAD-49F2-AF36-95FC3A08F06E}" destId="{1FEA8FF7-CAF5-4DCB-94B0-10E7FA10D2FF}" srcOrd="0" destOrd="0" presId="urn:microsoft.com/office/officeart/2005/8/layout/vList2"/>
    <dgm:cxn modelId="{B631CBB4-430E-42C7-B666-5062087BD8EB}" type="presParOf" srcId="{0A0B44AF-7CAA-467F-8E45-52D76A848BD6}" destId="{1FEA8FF7-CAF5-4DCB-94B0-10E7FA10D2FF}" srcOrd="0" destOrd="0" presId="urn:microsoft.com/office/officeart/2005/8/layout/vList2"/>
    <dgm:cxn modelId="{1FA8A884-FA65-429F-9837-2ED64CD2A32D}" type="presParOf" srcId="{0A0B44AF-7CAA-467F-8E45-52D76A848BD6}" destId="{59430D96-1A26-4918-9F3A-63A1C8F0B99A}" srcOrd="1" destOrd="0" presId="urn:microsoft.com/office/officeart/2005/8/layout/vList2"/>
    <dgm:cxn modelId="{7467CBA1-5FDC-4992-A6CC-ADFD70C246C3}" type="presParOf" srcId="{0A0B44AF-7CAA-467F-8E45-52D76A848BD6}" destId="{4B152F34-8B74-449C-A025-84DFBE47F122}" srcOrd="2" destOrd="0" presId="urn:microsoft.com/office/officeart/2005/8/layout/vList2"/>
    <dgm:cxn modelId="{053248E3-96C6-42AC-AA6C-83D84D952FD4}" type="presParOf" srcId="{0A0B44AF-7CAA-467F-8E45-52D76A848BD6}" destId="{B14380CA-6532-4CBE-A0AF-68075CED0478}" srcOrd="3" destOrd="0" presId="urn:microsoft.com/office/officeart/2005/8/layout/vList2"/>
    <dgm:cxn modelId="{3CC34042-7E20-409B-A7D5-DE12293636D8}" type="presParOf" srcId="{0A0B44AF-7CAA-467F-8E45-52D76A848BD6}" destId="{65942590-C1C3-4DD9-B690-FE2325183A46}" srcOrd="4" destOrd="0" presId="urn:microsoft.com/office/officeart/2005/8/layout/vList2"/>
    <dgm:cxn modelId="{3BCA4EE7-F1E8-416A-97E7-C5EAD950C17F}" type="presParOf" srcId="{0A0B44AF-7CAA-467F-8E45-52D76A848BD6}" destId="{34130D06-4EDC-4584-B0AB-CF6B5FF24C84}" srcOrd="5" destOrd="0" presId="urn:microsoft.com/office/officeart/2005/8/layout/vList2"/>
    <dgm:cxn modelId="{84880A48-2C72-4FD1-A04B-05C647A02F07}" type="presParOf" srcId="{0A0B44AF-7CAA-467F-8E45-52D76A848BD6}" destId="{50E769CA-E38D-4462-91E0-0C27B60401D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CA42A0-6B9B-43E6-BDBC-31EB5AE83779}">
      <dsp:nvSpPr>
        <dsp:cNvPr id="0" name=""/>
        <dsp:cNvSpPr/>
      </dsp:nvSpPr>
      <dsp:spPr>
        <a:xfrm>
          <a:off x="0" y="29910"/>
          <a:ext cx="5874875" cy="18181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“You can't lead the people if you don't love the people. You can't save the people if you don't serve the people.”</a:t>
          </a:r>
          <a:br>
            <a:rPr lang="en-US" sz="2100" kern="1200"/>
          </a:br>
          <a:br>
            <a:rPr lang="en-US" sz="2100" kern="1200"/>
          </a:br>
          <a:endParaRPr lang="en-US" sz="2100" kern="1200"/>
        </a:p>
      </dsp:txBody>
      <dsp:txXfrm>
        <a:off x="88756" y="118666"/>
        <a:ext cx="5697363" cy="1640667"/>
      </dsp:txXfrm>
    </dsp:sp>
    <dsp:sp modelId="{A2C0B7AD-8D4A-4867-90CD-6C74F6F16B99}">
      <dsp:nvSpPr>
        <dsp:cNvPr id="0" name=""/>
        <dsp:cNvSpPr/>
      </dsp:nvSpPr>
      <dsp:spPr>
        <a:xfrm>
          <a:off x="0" y="1908570"/>
          <a:ext cx="5874875" cy="18181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“We have to recognize that there cannot be relationships unless there is commitment, unless there is loyalty, unless there is love, patience, persistence.”</a:t>
          </a:r>
        </a:p>
      </dsp:txBody>
      <dsp:txXfrm>
        <a:off x="88756" y="1997326"/>
        <a:ext cx="5697363" cy="1640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EA8FF7-CAF5-4DCB-94B0-10E7FA10D2FF}">
      <dsp:nvSpPr>
        <dsp:cNvPr id="0" name=""/>
        <dsp:cNvSpPr/>
      </dsp:nvSpPr>
      <dsp:spPr>
        <a:xfrm>
          <a:off x="0" y="132201"/>
          <a:ext cx="6254724" cy="1268206"/>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Joshua:</a:t>
          </a:r>
          <a:r>
            <a:rPr lang="en-US" sz="1800" kern="1200"/>
            <a:t> "Bring the best people to the table."</a:t>
          </a:r>
        </a:p>
      </dsp:txBody>
      <dsp:txXfrm>
        <a:off x="61909" y="194110"/>
        <a:ext cx="6130906" cy="1144388"/>
      </dsp:txXfrm>
    </dsp:sp>
    <dsp:sp modelId="{4B152F34-8B74-449C-A025-84DFBE47F122}">
      <dsp:nvSpPr>
        <dsp:cNvPr id="0" name=""/>
        <dsp:cNvSpPr/>
      </dsp:nvSpPr>
      <dsp:spPr>
        <a:xfrm>
          <a:off x="0" y="1452248"/>
          <a:ext cx="6254724" cy="1268206"/>
        </a:xfrm>
        <a:prstGeom prst="roundRect">
          <a:avLst/>
        </a:prstGeom>
        <a:solidFill>
          <a:schemeClr val="accent5">
            <a:hueOff val="1620015"/>
            <a:satOff val="573"/>
            <a:lumOff val="5098"/>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Joshua had been in the presence of God. A theophany had taken place in Joshua 5:15: "The commander of the Lord's army said to Joshua, "Remove the sandals from your feet, for the place where you are standing is holy." And Joshua did so."</a:t>
          </a:r>
        </a:p>
      </dsp:txBody>
      <dsp:txXfrm>
        <a:off x="61909" y="1514157"/>
        <a:ext cx="6130906" cy="1144388"/>
      </dsp:txXfrm>
    </dsp:sp>
    <dsp:sp modelId="{65942590-C1C3-4DD9-B690-FE2325183A46}">
      <dsp:nvSpPr>
        <dsp:cNvPr id="0" name=""/>
        <dsp:cNvSpPr/>
      </dsp:nvSpPr>
      <dsp:spPr>
        <a:xfrm>
          <a:off x="0" y="2772295"/>
          <a:ext cx="6254724" cy="1268206"/>
        </a:xfrm>
        <a:prstGeom prst="roundRect">
          <a:avLst/>
        </a:prstGeom>
        <a:solidFill>
          <a:schemeClr val="accent5">
            <a:hueOff val="3240030"/>
            <a:satOff val="1145"/>
            <a:lumOff val="10196"/>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Because of his special blessing, he was appointed as one with judicial powers and responsibilities in Joshua 14:6-15. He had a special place. He was courageous as indicated by the spy scenario in Numbers 13:31.</a:t>
          </a:r>
        </a:p>
      </dsp:txBody>
      <dsp:txXfrm>
        <a:off x="61909" y="2834204"/>
        <a:ext cx="6130906" cy="1144388"/>
      </dsp:txXfrm>
    </dsp:sp>
    <dsp:sp modelId="{50E769CA-E38D-4462-91E0-0C27B60401D0}">
      <dsp:nvSpPr>
        <dsp:cNvPr id="0" name=""/>
        <dsp:cNvSpPr/>
      </dsp:nvSpPr>
      <dsp:spPr>
        <a:xfrm>
          <a:off x="0" y="4092341"/>
          <a:ext cx="6254724" cy="1268206"/>
        </a:xfrm>
        <a:prstGeom prst="roundRect">
          <a:avLst/>
        </a:prstGeom>
        <a:solidFill>
          <a:schemeClr val="accent5">
            <a:hueOff val="4860045"/>
            <a:satOff val="1718"/>
            <a:lumOff val="15294"/>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He was most likely the envy of other young leaders. But Moses brought him to the table of leadership because he was the best person for the job. My guess is that he had skills the like of which Moses himself admired, perhaps even envied.</a:t>
          </a:r>
        </a:p>
      </dsp:txBody>
      <dsp:txXfrm>
        <a:off x="61909" y="4154250"/>
        <a:ext cx="6130906" cy="11443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E6171E64-FE02-4DE5-B72F-53C3706641C3}" type="datetimeFigureOut">
              <a:rPr lang="en-US" smtClean="0"/>
              <a:t>7/28/2026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91F18EF7-BE1E-4ECB-84D4-67C2B4D8F095}" type="slidenum">
              <a:rPr lang="en-US" smtClean="0"/>
              <a:t>‹#›</a:t>
            </a:fld>
            <a:endParaRPr lang="en-US"/>
          </a:p>
        </p:txBody>
      </p:sp>
    </p:spTree>
    <p:extLst>
      <p:ext uri="{BB962C8B-B14F-4D97-AF65-F5344CB8AC3E}">
        <p14:creationId xmlns:p14="http://schemas.microsoft.com/office/powerpoint/2010/main" val="214077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171E64-FE02-4DE5-B72F-53C3706641C3}"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620990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171E64-FE02-4DE5-B72F-53C3706641C3}"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795509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171E64-FE02-4DE5-B72F-53C3706641C3}"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291969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171E64-FE02-4DE5-B72F-53C3706641C3}" type="datetimeFigureOut">
              <a:rPr lang="en-US" smtClean="0"/>
              <a:t>7/28/2026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759870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171E64-FE02-4DE5-B72F-53C3706641C3}" type="datetimeFigureOut">
              <a:rPr lang="en-US" smtClean="0"/>
              <a:t>7/28/2026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175343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171E64-FE02-4DE5-B72F-53C3706641C3}" type="datetimeFigureOut">
              <a:rPr lang="en-US" smtClean="0"/>
              <a:t>7/28/2026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03102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E6171E64-FE02-4DE5-B72F-53C3706641C3}"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91F18EF7-BE1E-4ECB-84D4-67C2B4D8F095}" type="slidenum">
              <a:rPr lang="en-US" smtClean="0"/>
              <a:t>‹#›</a:t>
            </a:fld>
            <a:endParaRPr lang="en-US"/>
          </a:p>
        </p:txBody>
      </p:sp>
    </p:spTree>
    <p:extLst>
      <p:ext uri="{BB962C8B-B14F-4D97-AF65-F5344CB8AC3E}">
        <p14:creationId xmlns:p14="http://schemas.microsoft.com/office/powerpoint/2010/main" val="324328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E6171E64-FE02-4DE5-B72F-53C3706641C3}" type="datetimeFigureOut">
              <a:rPr lang="en-US" smtClean="0"/>
              <a:t>7/28/2026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91F18EF7-BE1E-4ECB-84D4-67C2B4D8F095}" type="slidenum">
              <a:rPr lang="en-US" smtClean="0"/>
              <a:t>‹#›</a:t>
            </a:fld>
            <a:endParaRPr lang="en-US"/>
          </a:p>
        </p:txBody>
      </p:sp>
    </p:spTree>
    <p:extLst>
      <p:ext uri="{BB962C8B-B14F-4D97-AF65-F5344CB8AC3E}">
        <p14:creationId xmlns:p14="http://schemas.microsoft.com/office/powerpoint/2010/main" val="225689540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171E64-FE02-4DE5-B72F-53C3706641C3}"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273796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171E64-FE02-4DE5-B72F-53C3706641C3}"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940835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E6171E64-FE02-4DE5-B72F-53C3706641C3}" type="datetimeFigureOut">
              <a:rPr lang="en-US" smtClean="0"/>
              <a:t>7/28/2026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91F18EF7-BE1E-4ECB-84D4-67C2B4D8F095}" type="slidenum">
              <a:rPr lang="en-US" smtClean="0"/>
              <a:t>‹#›</a:t>
            </a:fld>
            <a:endParaRPr lang="en-US"/>
          </a:p>
        </p:txBody>
      </p:sp>
    </p:spTree>
    <p:extLst>
      <p:ext uri="{BB962C8B-B14F-4D97-AF65-F5344CB8AC3E}">
        <p14:creationId xmlns:p14="http://schemas.microsoft.com/office/powerpoint/2010/main" val="2616189612"/>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FFE50961-0F1B-484C-85BC-4BD16B9FF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5B4452B-0DAC-BB21-0838-8E7F2341B303}"/>
              </a:ext>
            </a:extLst>
          </p:cNvPr>
          <p:cNvPicPr>
            <a:picLocks noChangeAspect="1"/>
          </p:cNvPicPr>
          <p:nvPr/>
        </p:nvPicPr>
        <p:blipFill rotWithShape="1">
          <a:blip r:embed="rId2">
            <a:alphaModFix amt="45000"/>
          </a:blip>
          <a:srcRect t="4818" b="4820"/>
          <a:stretch>
            <a:fillRect/>
          </a:stretch>
        </p:blipFill>
        <p:spPr>
          <a:xfrm>
            <a:off x="20" y="10"/>
            <a:ext cx="12191980" cy="6857990"/>
          </a:xfrm>
          <a:prstGeom prst="rect">
            <a:avLst/>
          </a:prstGeom>
          <a:noFill/>
        </p:spPr>
      </p:pic>
      <p:sp>
        <p:nvSpPr>
          <p:cNvPr id="2" name="Title 1">
            <a:extLst>
              <a:ext uri="{FF2B5EF4-FFF2-40B4-BE49-F238E27FC236}">
                <a16:creationId xmlns:a16="http://schemas.microsoft.com/office/drawing/2014/main" id="{B6D09248-2CCC-A057-6311-956FDCE53609}"/>
              </a:ext>
            </a:extLst>
          </p:cNvPr>
          <p:cNvSpPr>
            <a:spLocks noGrp="1"/>
          </p:cNvSpPr>
          <p:nvPr>
            <p:ph type="ctrTitle"/>
          </p:nvPr>
        </p:nvSpPr>
        <p:spPr>
          <a:xfrm>
            <a:off x="603504" y="770467"/>
            <a:ext cx="10782300" cy="3352800"/>
          </a:xfrm>
        </p:spPr>
        <p:txBody>
          <a:bodyPr>
            <a:normAutofit/>
          </a:bodyPr>
          <a:lstStyle/>
          <a:p>
            <a:r>
              <a:rPr lang="en-US" dirty="0">
                <a:solidFill>
                  <a:srgbClr val="C00000"/>
                </a:solidFill>
              </a:rPr>
              <a:t>A.I.A. Leadership Training</a:t>
            </a:r>
          </a:p>
        </p:txBody>
      </p:sp>
      <p:sp>
        <p:nvSpPr>
          <p:cNvPr id="3" name="Subtitle 2">
            <a:extLst>
              <a:ext uri="{FF2B5EF4-FFF2-40B4-BE49-F238E27FC236}">
                <a16:creationId xmlns:a16="http://schemas.microsoft.com/office/drawing/2014/main" id="{FC5829E9-C68D-FD0A-0B45-6D4DC9D760E3}"/>
              </a:ext>
            </a:extLst>
          </p:cNvPr>
          <p:cNvSpPr>
            <a:spLocks noGrp="1"/>
          </p:cNvSpPr>
          <p:nvPr>
            <p:ph type="subTitle" idx="1"/>
          </p:nvPr>
        </p:nvSpPr>
        <p:spPr>
          <a:xfrm>
            <a:off x="667512" y="4206876"/>
            <a:ext cx="9228201" cy="1645920"/>
          </a:xfrm>
        </p:spPr>
        <p:txBody>
          <a:bodyPr>
            <a:normAutofit/>
          </a:bodyPr>
          <a:lstStyle/>
          <a:p>
            <a:r>
              <a:rPr lang="en-US">
                <a:solidFill>
                  <a:schemeClr val="tx1"/>
                </a:solidFill>
              </a:rPr>
              <a:t>Informed and Effective Leadership</a:t>
            </a:r>
          </a:p>
          <a:p>
            <a:endParaRPr lang="en-US">
              <a:solidFill>
                <a:schemeClr val="tx1"/>
              </a:solidFill>
            </a:endParaRPr>
          </a:p>
        </p:txBody>
      </p:sp>
      <p:sp>
        <p:nvSpPr>
          <p:cNvPr id="49" name="Date Placeholder 3">
            <a:extLst>
              <a:ext uri="{FF2B5EF4-FFF2-40B4-BE49-F238E27FC236}">
                <a16:creationId xmlns:a16="http://schemas.microsoft.com/office/drawing/2014/main" id="{65562C84-14F0-4240-B89A-00CA789E2A37}"/>
              </a:ext>
            </a:extLst>
          </p:cNvPr>
          <p:cNvSpPr>
            <a:spLocks noGrp="1"/>
          </p:cNvSpPr>
          <p:nvPr>
            <p:ph type="dt" sz="half" idx="10"/>
          </p:nvPr>
        </p:nvSpPr>
        <p:spPr>
          <a:xfrm>
            <a:off x="685800" y="6412447"/>
            <a:ext cx="4114800" cy="228600"/>
          </a:xfrm>
        </p:spPr>
        <p:txBody>
          <a:bodyPr>
            <a:normAutofit/>
          </a:bodyPr>
          <a:lstStyle/>
          <a:p>
            <a:pPr>
              <a:lnSpc>
                <a:spcPct val="90000"/>
              </a:lnSpc>
              <a:spcAft>
                <a:spcPts val="600"/>
              </a:spcAft>
            </a:pPr>
            <a:fld id="{7CC70CF7-838D-41F7-9297-B5F83BDCEB13}" type="datetime1">
              <a:rPr lang="en-US">
                <a:solidFill>
                  <a:schemeClr val="tx1">
                    <a:alpha val="80000"/>
                  </a:schemeClr>
                </a:solidFill>
                <a:effectLst>
                  <a:outerShdw blurRad="38100" dist="38100" dir="2700000" algn="tl">
                    <a:srgbClr val="000000">
                      <a:alpha val="43137"/>
                    </a:srgbClr>
                  </a:outerShdw>
                </a:effectLst>
              </a:rPr>
              <a:pPr>
                <a:lnSpc>
                  <a:spcPct val="90000"/>
                </a:lnSpc>
                <a:spcAft>
                  <a:spcPts val="600"/>
                </a:spcAft>
              </a:pPr>
              <a:t>7/28/2026</a:t>
            </a:fld>
            <a:endParaRPr lang="en-US">
              <a:solidFill>
                <a:schemeClr val="tx1">
                  <a:alpha val="80000"/>
                </a:schemeClr>
              </a:solidFill>
              <a:effectLst>
                <a:outerShdw blurRad="38100" dist="38100" dir="2700000" algn="tl">
                  <a:srgbClr val="000000">
                    <a:alpha val="43137"/>
                  </a:srgbClr>
                </a:outerShdw>
              </a:effectLst>
            </a:endParaRPr>
          </a:p>
        </p:txBody>
      </p:sp>
      <p:sp>
        <p:nvSpPr>
          <p:cNvPr id="50" name="Footer Placeholder 4">
            <a:extLst>
              <a:ext uri="{FF2B5EF4-FFF2-40B4-BE49-F238E27FC236}">
                <a16:creationId xmlns:a16="http://schemas.microsoft.com/office/drawing/2014/main" id="{2F59C538-87BA-4933-ABE5-1BA4EBB62227}"/>
              </a:ext>
            </a:extLst>
          </p:cNvPr>
          <p:cNvSpPr>
            <a:spLocks noGrp="1"/>
          </p:cNvSpPr>
          <p:nvPr>
            <p:ph type="ftr" sz="quarter" idx="11"/>
          </p:nvPr>
        </p:nvSpPr>
        <p:spPr>
          <a:xfrm>
            <a:off x="685800" y="6554697"/>
            <a:ext cx="5029200" cy="228600"/>
          </a:xfrm>
        </p:spPr>
        <p:txBody>
          <a:bodyPr>
            <a:normAutofit/>
          </a:bodyPr>
          <a:lstStyle/>
          <a:p>
            <a:pPr>
              <a:lnSpc>
                <a:spcPct val="90000"/>
              </a:lnSpc>
              <a:spcAft>
                <a:spcPts val="600"/>
              </a:spcAft>
            </a:pPr>
            <a:r>
              <a:rPr lang="en-US">
                <a:solidFill>
                  <a:schemeClr val="tx1">
                    <a:alpha val="80000"/>
                  </a:schemeClr>
                </a:solidFill>
                <a:effectLst>
                  <a:outerShdw blurRad="38100" dist="38100" dir="2700000" algn="tl">
                    <a:srgbClr val="000000">
                      <a:alpha val="43137"/>
                    </a:srgbClr>
                  </a:outerShdw>
                </a:effectLst>
              </a:rPr>
              <a:t>Sample Footer Text</a:t>
            </a:r>
          </a:p>
        </p:txBody>
      </p:sp>
      <p:sp>
        <p:nvSpPr>
          <p:cNvPr id="51" name="Slide Number Placeholder 5">
            <a:extLst>
              <a:ext uri="{FF2B5EF4-FFF2-40B4-BE49-F238E27FC236}">
                <a16:creationId xmlns:a16="http://schemas.microsoft.com/office/drawing/2014/main" id="{FCBC76CB-4677-4803-9DDD-22B37EA69ADE}"/>
              </a:ext>
            </a:extLst>
          </p:cNvPr>
          <p:cNvSpPr>
            <a:spLocks noGrp="1"/>
          </p:cNvSpPr>
          <p:nvPr>
            <p:ph type="sldNum" sz="quarter" idx="12"/>
          </p:nvPr>
        </p:nvSpPr>
        <p:spPr>
          <a:xfrm>
            <a:off x="8763926" y="5876412"/>
            <a:ext cx="2926080" cy="1397039"/>
          </a:xfrm>
        </p:spPr>
        <p:txBody>
          <a:bodyPr>
            <a:normAutofit/>
          </a:bodyPr>
          <a:lstStyle/>
          <a:p>
            <a:pPr>
              <a:lnSpc>
                <a:spcPct val="90000"/>
              </a:lnSpc>
              <a:spcAft>
                <a:spcPts val="600"/>
              </a:spcAft>
            </a:pPr>
            <a:fld id="{8DFDE724-0293-4953-AE9D-4D814FA589B0}" type="slidenum">
              <a:rPr lang="en-US" sz="9500">
                <a:solidFill>
                  <a:schemeClr val="tx1">
                    <a:alpha val="20000"/>
                  </a:schemeClr>
                </a:solidFill>
                <a:effectLst>
                  <a:outerShdw blurRad="38100" dist="38100" dir="2700000" algn="tl">
                    <a:srgbClr val="000000">
                      <a:alpha val="43137"/>
                    </a:srgbClr>
                  </a:outerShdw>
                </a:effectLst>
              </a:rPr>
              <a:pPr>
                <a:lnSpc>
                  <a:spcPct val="90000"/>
                </a:lnSpc>
                <a:spcAft>
                  <a:spcPts val="600"/>
                </a:spcAft>
              </a:pPr>
              <a:t>1</a:t>
            </a:fld>
            <a:endParaRPr lang="en-US" sz="9500">
              <a:solidFill>
                <a:schemeClr val="tx1">
                  <a:alpha val="2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2979628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D333CBE-B699-4E3B-9F45-C045F773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1E437638-E86C-41B1-BC86-6F186CB35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 y="0"/>
            <a:ext cx="1220228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4907D7-72CE-3D68-C801-93E296790DAD}"/>
              </a:ext>
            </a:extLst>
          </p:cNvPr>
          <p:cNvSpPr>
            <a:spLocks noGrp="1"/>
          </p:cNvSpPr>
          <p:nvPr>
            <p:ph type="title"/>
          </p:nvPr>
        </p:nvSpPr>
        <p:spPr>
          <a:xfrm>
            <a:off x="5087738" y="770467"/>
            <a:ext cx="6298065" cy="3352800"/>
          </a:xfrm>
        </p:spPr>
        <p:txBody>
          <a:bodyPr vert="horz" lIns="91440" tIns="45720" rIns="91440" bIns="45720" rtlCol="0" anchor="b">
            <a:normAutofit/>
          </a:bodyPr>
          <a:lstStyle/>
          <a:p>
            <a:pPr>
              <a:lnSpc>
                <a:spcPct val="80000"/>
              </a:lnSpc>
            </a:pPr>
            <a:r>
              <a:rPr lang="en-US" sz="6600" b="1" kern="1200" spc="-120" baseline="0" dirty="0">
                <a:solidFill>
                  <a:srgbClr val="FFFFFF"/>
                </a:solidFill>
                <a:latin typeface="+mj-lt"/>
                <a:ea typeface="+mj-ea"/>
                <a:cs typeface="+mj-cs"/>
              </a:rPr>
              <a:t>Let’s go to 7-Eleven</a:t>
            </a:r>
          </a:p>
        </p:txBody>
      </p:sp>
      <p:pic>
        <p:nvPicPr>
          <p:cNvPr id="15" name="Picture 14" descr="Close-up of hopscotch on a sidewalk">
            <a:extLst>
              <a:ext uri="{FF2B5EF4-FFF2-40B4-BE49-F238E27FC236}">
                <a16:creationId xmlns:a16="http://schemas.microsoft.com/office/drawing/2014/main" id="{7581257F-68AE-D1E8-D629-7D4F3696DA4F}"/>
              </a:ext>
            </a:extLst>
          </p:cNvPr>
          <p:cNvPicPr>
            <a:picLocks noChangeAspect="1"/>
          </p:cNvPicPr>
          <p:nvPr/>
        </p:nvPicPr>
        <p:blipFill rotWithShape="1">
          <a:blip r:embed="rId2"/>
          <a:srcRect l="28216" r="26780" b="-2"/>
          <a:stretch/>
        </p:blipFill>
        <p:spPr>
          <a:xfrm>
            <a:off x="-10288" y="10"/>
            <a:ext cx="4628007" cy="6864408"/>
          </a:xfrm>
          <a:prstGeom prst="rect">
            <a:avLst/>
          </a:prstGeom>
        </p:spPr>
      </p:pic>
    </p:spTree>
    <p:extLst>
      <p:ext uri="{BB962C8B-B14F-4D97-AF65-F5344CB8AC3E}">
        <p14:creationId xmlns:p14="http://schemas.microsoft.com/office/powerpoint/2010/main" val="2652850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Red toy person in front of two lines of white figures">
            <a:extLst>
              <a:ext uri="{FF2B5EF4-FFF2-40B4-BE49-F238E27FC236}">
                <a16:creationId xmlns:a16="http://schemas.microsoft.com/office/drawing/2014/main" id="{3FAC4EAD-C44F-9728-EE8F-D9A9DE7D35AD}"/>
              </a:ext>
            </a:extLst>
          </p:cNvPr>
          <p:cNvPicPr>
            <a:picLocks noChangeAspect="1"/>
          </p:cNvPicPr>
          <p:nvPr/>
        </p:nvPicPr>
        <p:blipFill rotWithShape="1">
          <a:blip r:embed="rId2">
            <a:alphaModFix amt="35000"/>
          </a:blip>
          <a:srcRect t="14449"/>
          <a:stretch/>
        </p:blipFill>
        <p:spPr>
          <a:xfrm>
            <a:off x="20" y="10"/>
            <a:ext cx="12191980" cy="6857990"/>
          </a:xfrm>
          <a:prstGeom prst="rect">
            <a:avLst/>
          </a:prstGeom>
        </p:spPr>
      </p:pic>
      <p:sp>
        <p:nvSpPr>
          <p:cNvPr id="2" name="Title 1">
            <a:extLst>
              <a:ext uri="{FF2B5EF4-FFF2-40B4-BE49-F238E27FC236}">
                <a16:creationId xmlns:a16="http://schemas.microsoft.com/office/drawing/2014/main" id="{C30C0C4F-9195-DA8D-B90E-6D835D5F4FFA}"/>
              </a:ext>
            </a:extLst>
          </p:cNvPr>
          <p:cNvSpPr>
            <a:spLocks noGrp="1"/>
          </p:cNvSpPr>
          <p:nvPr>
            <p:ph type="title"/>
          </p:nvPr>
        </p:nvSpPr>
        <p:spPr/>
        <p:txBody>
          <a:bodyPr>
            <a:normAutofit/>
          </a:bodyPr>
          <a:lstStyle/>
          <a:p>
            <a:r>
              <a:rPr lang="en-US" b="1">
                <a:solidFill>
                  <a:schemeClr val="tx1"/>
                </a:solidFill>
              </a:rPr>
              <a:t>Leadership quotes</a:t>
            </a:r>
          </a:p>
        </p:txBody>
      </p:sp>
      <p:sp>
        <p:nvSpPr>
          <p:cNvPr id="3" name="Content Placeholder 2">
            <a:extLst>
              <a:ext uri="{FF2B5EF4-FFF2-40B4-BE49-F238E27FC236}">
                <a16:creationId xmlns:a16="http://schemas.microsoft.com/office/drawing/2014/main" id="{BEBAA440-802E-BC29-3F76-1FDAE46D0AEA}"/>
              </a:ext>
            </a:extLst>
          </p:cNvPr>
          <p:cNvSpPr>
            <a:spLocks noGrp="1"/>
          </p:cNvSpPr>
          <p:nvPr>
            <p:ph idx="1"/>
          </p:nvPr>
        </p:nvSpPr>
        <p:spPr/>
        <p:txBody>
          <a:bodyPr>
            <a:normAutofit/>
          </a:bodyPr>
          <a:lstStyle/>
          <a:p>
            <a:r>
              <a:rPr lang="en-US" sz="2000">
                <a:solidFill>
                  <a:schemeClr val="tx1"/>
                </a:solidFill>
              </a:rPr>
              <a:t>A leader is best when people barely know he exists, when his work is done, his aim fulfilled, they will say: we did it ourselves. —</a:t>
            </a:r>
            <a:r>
              <a:rPr lang="en-US" sz="2000" b="1">
                <a:solidFill>
                  <a:schemeClr val="tx1"/>
                </a:solidFill>
              </a:rPr>
              <a:t>Lao Tzu</a:t>
            </a:r>
            <a:br>
              <a:rPr lang="en-US" sz="2000">
                <a:solidFill>
                  <a:schemeClr val="tx1"/>
                </a:solidFill>
              </a:rPr>
            </a:br>
            <a:br>
              <a:rPr lang="en-US" sz="2000">
                <a:solidFill>
                  <a:schemeClr val="tx1"/>
                </a:solidFill>
              </a:rPr>
            </a:br>
            <a:endParaRPr lang="en-US" sz="2000">
              <a:solidFill>
                <a:schemeClr val="tx1"/>
              </a:solidFill>
            </a:endParaRPr>
          </a:p>
          <a:p>
            <a:r>
              <a:rPr lang="en-US" sz="2000">
                <a:solidFill>
                  <a:schemeClr val="tx1"/>
                </a:solidFill>
              </a:rPr>
              <a:t>The first responsibility of a leader is to define reality. The last is to say thank you. In between, the leader is a servant. —</a:t>
            </a:r>
            <a:r>
              <a:rPr lang="en-US" sz="2000" b="1">
                <a:solidFill>
                  <a:schemeClr val="tx1"/>
                </a:solidFill>
              </a:rPr>
              <a:t>Max DePree</a:t>
            </a:r>
            <a:br>
              <a:rPr lang="en-US" sz="2000">
                <a:solidFill>
                  <a:schemeClr val="tx1"/>
                </a:solidFill>
              </a:rPr>
            </a:br>
            <a:br>
              <a:rPr lang="en-US" sz="2000">
                <a:solidFill>
                  <a:schemeClr val="tx1"/>
                </a:solidFill>
              </a:rPr>
            </a:br>
            <a:endParaRPr lang="en-US" sz="2000">
              <a:solidFill>
                <a:schemeClr val="tx1"/>
              </a:solidFill>
            </a:endParaRPr>
          </a:p>
          <a:p>
            <a:r>
              <a:rPr lang="en-US" sz="2000">
                <a:solidFill>
                  <a:schemeClr val="tx1"/>
                </a:solidFill>
              </a:rPr>
              <a:t>Leadership is the capacity to translate vision into reality. —</a:t>
            </a:r>
            <a:r>
              <a:rPr lang="en-US" sz="2000" b="1">
                <a:solidFill>
                  <a:schemeClr val="tx1"/>
                </a:solidFill>
              </a:rPr>
              <a:t>Warren Bennis</a:t>
            </a:r>
            <a:br>
              <a:rPr lang="en-US" sz="2000" b="1">
                <a:solidFill>
                  <a:schemeClr val="tx1"/>
                </a:solidFill>
              </a:rPr>
            </a:br>
            <a:br>
              <a:rPr lang="en-US" sz="2000" b="1">
                <a:solidFill>
                  <a:schemeClr val="tx1"/>
                </a:solidFill>
              </a:rPr>
            </a:br>
            <a:endParaRPr lang="en-US" sz="2000" b="1">
              <a:solidFill>
                <a:schemeClr val="tx1"/>
              </a:solidFill>
            </a:endParaRPr>
          </a:p>
          <a:p>
            <a:r>
              <a:rPr lang="en-US" sz="2000">
                <a:solidFill>
                  <a:schemeClr val="tx1"/>
                </a:solidFill>
              </a:rPr>
              <a:t>Lead me, follow me, or get out of my way. — </a:t>
            </a:r>
            <a:r>
              <a:rPr lang="en-US" sz="2000" b="1">
                <a:solidFill>
                  <a:schemeClr val="tx1"/>
                </a:solidFill>
              </a:rPr>
              <a:t>General George Patton</a:t>
            </a:r>
          </a:p>
          <a:p>
            <a:endParaRPr lang="en-US" sz="2000">
              <a:solidFill>
                <a:schemeClr val="tx1"/>
              </a:solidFill>
            </a:endParaRPr>
          </a:p>
        </p:txBody>
      </p:sp>
    </p:spTree>
    <p:extLst>
      <p:ext uri="{BB962C8B-B14F-4D97-AF65-F5344CB8AC3E}">
        <p14:creationId xmlns:p14="http://schemas.microsoft.com/office/powerpoint/2010/main" val="353032538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Light bulb on yellow background with sketched light beams and cord">
            <a:extLst>
              <a:ext uri="{FF2B5EF4-FFF2-40B4-BE49-F238E27FC236}">
                <a16:creationId xmlns:a16="http://schemas.microsoft.com/office/drawing/2014/main" id="{D37E8669-3D26-9A74-E8C5-B015CD530CF3}"/>
              </a:ext>
            </a:extLst>
          </p:cNvPr>
          <p:cNvPicPr>
            <a:picLocks noChangeAspect="1"/>
          </p:cNvPicPr>
          <p:nvPr/>
        </p:nvPicPr>
        <p:blipFill rotWithShape="1">
          <a:blip r:embed="rId2">
            <a:alphaModFix amt="35000"/>
          </a:blip>
          <a:srcRect t="8537"/>
          <a:stretch/>
        </p:blipFill>
        <p:spPr>
          <a:xfrm>
            <a:off x="20" y="10"/>
            <a:ext cx="12191980" cy="6857990"/>
          </a:xfrm>
          <a:prstGeom prst="rect">
            <a:avLst/>
          </a:prstGeom>
        </p:spPr>
      </p:pic>
      <p:sp>
        <p:nvSpPr>
          <p:cNvPr id="2" name="Title 1">
            <a:extLst>
              <a:ext uri="{FF2B5EF4-FFF2-40B4-BE49-F238E27FC236}">
                <a16:creationId xmlns:a16="http://schemas.microsoft.com/office/drawing/2014/main" id="{52E34D0A-E01E-4CFB-9413-3875A0918610}"/>
              </a:ext>
            </a:extLst>
          </p:cNvPr>
          <p:cNvSpPr>
            <a:spLocks noGrp="1"/>
          </p:cNvSpPr>
          <p:nvPr>
            <p:ph type="title"/>
          </p:nvPr>
        </p:nvSpPr>
        <p:spPr/>
        <p:txBody>
          <a:bodyPr>
            <a:normAutofit/>
          </a:bodyPr>
          <a:lstStyle/>
          <a:p>
            <a:r>
              <a:rPr lang="en-US" b="1">
                <a:solidFill>
                  <a:schemeClr val="tx1"/>
                </a:solidFill>
              </a:rPr>
              <a:t>Leadership quotes</a:t>
            </a:r>
          </a:p>
        </p:txBody>
      </p:sp>
      <p:sp>
        <p:nvSpPr>
          <p:cNvPr id="3" name="Content Placeholder 2">
            <a:extLst>
              <a:ext uri="{FF2B5EF4-FFF2-40B4-BE49-F238E27FC236}">
                <a16:creationId xmlns:a16="http://schemas.microsoft.com/office/drawing/2014/main" id="{55D5B26C-3B15-07B7-7989-D30E03D06534}"/>
              </a:ext>
            </a:extLst>
          </p:cNvPr>
          <p:cNvSpPr>
            <a:spLocks noGrp="1"/>
          </p:cNvSpPr>
          <p:nvPr>
            <p:ph idx="1"/>
          </p:nvPr>
        </p:nvSpPr>
        <p:spPr/>
        <p:txBody>
          <a:bodyPr>
            <a:normAutofit/>
          </a:bodyPr>
          <a:lstStyle/>
          <a:p>
            <a:r>
              <a:rPr lang="en-US" sz="2200" dirty="0">
                <a:solidFill>
                  <a:schemeClr val="tx1"/>
                </a:solidFill>
              </a:rPr>
              <a:t>Before you are a leader, success is all about growing yourself. When you become a leader, success is all about growing others. —</a:t>
            </a:r>
            <a:r>
              <a:rPr lang="en-US" sz="2200" b="1" dirty="0">
                <a:solidFill>
                  <a:schemeClr val="tx1"/>
                </a:solidFill>
              </a:rPr>
              <a:t>Jack Welch</a:t>
            </a:r>
            <a:br>
              <a:rPr lang="en-US" sz="2200" b="1" dirty="0">
                <a:solidFill>
                  <a:schemeClr val="tx1"/>
                </a:solidFill>
              </a:rPr>
            </a:br>
            <a:endParaRPr lang="en-US" sz="2200" b="1" dirty="0">
              <a:solidFill>
                <a:schemeClr val="tx1"/>
              </a:solidFill>
            </a:endParaRPr>
          </a:p>
          <a:p>
            <a:r>
              <a:rPr lang="en-US" sz="2200" dirty="0">
                <a:solidFill>
                  <a:schemeClr val="tx1"/>
                </a:solidFill>
              </a:rPr>
              <a:t>You don’t need a title to be a leader. –</a:t>
            </a:r>
            <a:r>
              <a:rPr lang="en-US" sz="2200" b="1" dirty="0">
                <a:solidFill>
                  <a:schemeClr val="tx1"/>
                </a:solidFill>
              </a:rPr>
              <a:t>Multiple Attributions</a:t>
            </a:r>
          </a:p>
          <a:p>
            <a:endParaRPr lang="en-US" sz="2200" dirty="0">
              <a:solidFill>
                <a:schemeClr val="tx1"/>
              </a:solidFill>
            </a:endParaRPr>
          </a:p>
          <a:p>
            <a:r>
              <a:rPr lang="en-US" sz="2200" dirty="0">
                <a:solidFill>
                  <a:schemeClr val="tx1"/>
                </a:solidFill>
              </a:rPr>
              <a:t>A leader is one who knows the way, goes the way, and shows the way. —</a:t>
            </a:r>
            <a:r>
              <a:rPr lang="en-US" sz="2200" b="1" dirty="0">
                <a:solidFill>
                  <a:schemeClr val="tx1"/>
                </a:solidFill>
              </a:rPr>
              <a:t>John Maxwell</a:t>
            </a:r>
          </a:p>
          <a:p>
            <a:endParaRPr lang="en-US" sz="2200" dirty="0">
              <a:solidFill>
                <a:schemeClr val="tx1"/>
              </a:solidFill>
            </a:endParaRPr>
          </a:p>
          <a:p>
            <a:r>
              <a:rPr lang="en-US" sz="2200">
                <a:solidFill>
                  <a:schemeClr val="tx1"/>
                </a:solidFill>
              </a:rPr>
              <a:t> The capacity and the will to rally men and women to a common purpose and the character which inspires confidence. </a:t>
            </a:r>
            <a:r>
              <a:rPr lang="en-US" sz="2200" dirty="0">
                <a:solidFill>
                  <a:schemeClr val="tx1"/>
                </a:solidFill>
              </a:rPr>
              <a:t>—</a:t>
            </a:r>
            <a:r>
              <a:rPr lang="en-US" sz="2200" b="1" dirty="0">
                <a:solidFill>
                  <a:schemeClr val="tx1"/>
                </a:solidFill>
              </a:rPr>
              <a:t>General Montgomery</a:t>
            </a:r>
          </a:p>
          <a:p>
            <a:endParaRPr lang="en-US" sz="2200" dirty="0">
              <a:solidFill>
                <a:schemeClr val="tx1"/>
              </a:solidFill>
            </a:endParaRPr>
          </a:p>
        </p:txBody>
      </p:sp>
    </p:spTree>
    <p:extLst>
      <p:ext uri="{BB962C8B-B14F-4D97-AF65-F5344CB8AC3E}">
        <p14:creationId xmlns:p14="http://schemas.microsoft.com/office/powerpoint/2010/main" val="62430936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2E426-AD98-EB0E-4318-CFB6500AE16E}"/>
              </a:ext>
            </a:extLst>
          </p:cNvPr>
          <p:cNvSpPr>
            <a:spLocks noGrp="1"/>
          </p:cNvSpPr>
          <p:nvPr>
            <p:ph type="title"/>
          </p:nvPr>
        </p:nvSpPr>
        <p:spPr>
          <a:xfrm>
            <a:off x="5211517" y="773723"/>
            <a:ext cx="5874874" cy="1397004"/>
          </a:xfrm>
        </p:spPr>
        <p:txBody>
          <a:bodyPr anchor="b">
            <a:normAutofit/>
          </a:bodyPr>
          <a:lstStyle/>
          <a:p>
            <a:r>
              <a:rPr lang="en-US" b="1" dirty="0"/>
              <a:t>Dr. Cornell West</a:t>
            </a:r>
          </a:p>
        </p:txBody>
      </p:sp>
      <p:graphicFrame>
        <p:nvGraphicFramePr>
          <p:cNvPr id="17" name="Content Placeholder 2">
            <a:extLst>
              <a:ext uri="{FF2B5EF4-FFF2-40B4-BE49-F238E27FC236}">
                <a16:creationId xmlns:a16="http://schemas.microsoft.com/office/drawing/2014/main" id="{7C9277B0-6EE8-A8B0-132F-FB20736FEB68}"/>
              </a:ext>
            </a:extLst>
          </p:cNvPr>
          <p:cNvGraphicFramePr>
            <a:graphicFrameLocks noGrp="1"/>
          </p:cNvGraphicFramePr>
          <p:nvPr>
            <p:ph idx="1"/>
          </p:nvPr>
        </p:nvGraphicFramePr>
        <p:xfrm>
          <a:off x="5211515" y="2411060"/>
          <a:ext cx="5874875" cy="37566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Date Placeholder 3">
            <a:extLst>
              <a:ext uri="{FF2B5EF4-FFF2-40B4-BE49-F238E27FC236}">
                <a16:creationId xmlns:a16="http://schemas.microsoft.com/office/drawing/2014/main" id="{EDFE2D25-1C55-481A-9BA8-618AAE459340}"/>
              </a:ext>
            </a:extLst>
          </p:cNvPr>
          <p:cNvSpPr>
            <a:spLocks noGrp="1"/>
          </p:cNvSpPr>
          <p:nvPr>
            <p:ph type="dt" sz="half" idx="10"/>
          </p:nvPr>
        </p:nvSpPr>
        <p:spPr/>
        <p:txBody>
          <a:bodyPr/>
          <a:lstStyle/>
          <a:p>
            <a:pPr>
              <a:spcAft>
                <a:spcPts val="600"/>
              </a:spcAft>
            </a:pPr>
            <a:fld id="{A1F9FDC1-C197-4034-94F0-4F12A10AA61D}" type="datetime1">
              <a:rPr lang="en-US" smtClean="0"/>
              <a:pPr>
                <a:spcAft>
                  <a:spcPts val="600"/>
                </a:spcAft>
              </a:pPr>
              <a:t>7/28/2026</a:t>
            </a:fld>
            <a:endParaRPr lang="en-US" dirty="0"/>
          </a:p>
        </p:txBody>
      </p:sp>
      <p:sp>
        <p:nvSpPr>
          <p:cNvPr id="11" name="Footer Placeholder 4">
            <a:extLst>
              <a:ext uri="{FF2B5EF4-FFF2-40B4-BE49-F238E27FC236}">
                <a16:creationId xmlns:a16="http://schemas.microsoft.com/office/drawing/2014/main" id="{FB26FEC4-D3B9-4DCB-A915-6C27AD5D0780}"/>
              </a:ext>
            </a:extLst>
          </p:cNvPr>
          <p:cNvSpPr>
            <a:spLocks noGrp="1"/>
          </p:cNvSpPr>
          <p:nvPr>
            <p:ph type="ftr" sz="quarter" idx="11"/>
          </p:nvPr>
        </p:nvSpPr>
        <p:spPr/>
        <p:txBody>
          <a:bodyPr/>
          <a:lstStyle/>
          <a:p>
            <a:pPr>
              <a:spcAft>
                <a:spcPts val="600"/>
              </a:spcAft>
            </a:pPr>
            <a:r>
              <a:rPr lang="en-US" dirty="0"/>
              <a:t>Sample Footer Text</a:t>
            </a:r>
          </a:p>
        </p:txBody>
      </p:sp>
      <p:sp>
        <p:nvSpPr>
          <p:cNvPr id="13" name="Slide Number Placeholder 5">
            <a:extLst>
              <a:ext uri="{FF2B5EF4-FFF2-40B4-BE49-F238E27FC236}">
                <a16:creationId xmlns:a16="http://schemas.microsoft.com/office/drawing/2014/main" id="{43B5FB8D-AE14-4467-8588-8A6899877A79}"/>
              </a:ext>
            </a:extLst>
          </p:cNvPr>
          <p:cNvSpPr>
            <a:spLocks noGrp="1"/>
          </p:cNvSpPr>
          <p:nvPr>
            <p:ph type="sldNum" sz="quarter" idx="12"/>
          </p:nvPr>
        </p:nvSpPr>
        <p:spPr/>
        <p:txBody>
          <a:bodyPr/>
          <a:lstStyle/>
          <a:p>
            <a:pPr>
              <a:spcAft>
                <a:spcPts val="600"/>
              </a:spcAft>
            </a:pPr>
            <a:fld id="{4A80A021-E2A7-4965-9D91-2D103FDB3863}" type="slidenum">
              <a:rPr lang="en-US" smtClean="0"/>
              <a:pPr>
                <a:spcAft>
                  <a:spcPts val="600"/>
                </a:spcAft>
              </a:pPr>
              <a:t>5</a:t>
            </a:fld>
            <a:endParaRPr lang="en-US"/>
          </a:p>
        </p:txBody>
      </p:sp>
      <p:pic>
        <p:nvPicPr>
          <p:cNvPr id="4" name="Picture 3">
            <a:extLst>
              <a:ext uri="{FF2B5EF4-FFF2-40B4-BE49-F238E27FC236}">
                <a16:creationId xmlns:a16="http://schemas.microsoft.com/office/drawing/2014/main" id="{CFC874D5-C6E8-B5A7-7A7B-2C90BE76C440}"/>
              </a:ext>
            </a:extLst>
          </p:cNvPr>
          <p:cNvPicPr>
            <a:picLocks noChangeAspect="1"/>
          </p:cNvPicPr>
          <p:nvPr/>
        </p:nvPicPr>
        <p:blipFill>
          <a:blip r:embed="rId7"/>
          <a:stretch>
            <a:fillRect/>
          </a:stretch>
        </p:blipFill>
        <p:spPr>
          <a:xfrm>
            <a:off x="783856" y="791454"/>
            <a:ext cx="3678512" cy="5292823"/>
          </a:xfrm>
          <a:prstGeom prst="rect">
            <a:avLst/>
          </a:prstGeom>
          <a:noFill/>
        </p:spPr>
      </p:pic>
    </p:spTree>
    <p:extLst>
      <p:ext uri="{BB962C8B-B14F-4D97-AF65-F5344CB8AC3E}">
        <p14:creationId xmlns:p14="http://schemas.microsoft.com/office/powerpoint/2010/main" val="2256627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 up of heart shaped pages of a book">
            <a:extLst>
              <a:ext uri="{FF2B5EF4-FFF2-40B4-BE49-F238E27FC236}">
                <a16:creationId xmlns:a16="http://schemas.microsoft.com/office/drawing/2014/main" id="{0BFF5383-66A6-CBE8-C615-DB32BF59EB5C}"/>
              </a:ext>
            </a:extLst>
          </p:cNvPr>
          <p:cNvPicPr>
            <a:picLocks noChangeAspect="1"/>
          </p:cNvPicPr>
          <p:nvPr/>
        </p:nvPicPr>
        <p:blipFill rotWithShape="1">
          <a:blip r:embed="rId2"/>
          <a:srcRect t="33521" b="14715"/>
          <a:stretch/>
        </p:blipFill>
        <p:spPr>
          <a:xfrm>
            <a:off x="20" y="10"/>
            <a:ext cx="12191980" cy="4212698"/>
          </a:xfrm>
          <a:prstGeom prst="rect">
            <a:avLst/>
          </a:prstGeom>
        </p:spPr>
      </p:pic>
      <p:sp>
        <p:nvSpPr>
          <p:cNvPr id="10" name="Rectangle 9">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12708"/>
            <a:ext cx="12192000" cy="2645291"/>
          </a:xfrm>
          <a:prstGeom prst="rect">
            <a:avLst/>
          </a:prstGeom>
          <a:solidFill>
            <a:srgbClr val="3649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44B27BD9-9270-812E-2DE6-A80FEA33D549}"/>
              </a:ext>
            </a:extLst>
          </p:cNvPr>
          <p:cNvSpPr>
            <a:spLocks noGrp="1"/>
          </p:cNvSpPr>
          <p:nvPr>
            <p:ph type="title"/>
          </p:nvPr>
        </p:nvSpPr>
        <p:spPr>
          <a:xfrm>
            <a:off x="657224" y="4544814"/>
            <a:ext cx="4843555" cy="1807659"/>
          </a:xfrm>
        </p:spPr>
        <p:txBody>
          <a:bodyPr>
            <a:normAutofit/>
          </a:bodyPr>
          <a:lstStyle/>
          <a:p>
            <a:pPr algn="r"/>
            <a:r>
              <a:rPr lang="en-US" sz="4400" b="1">
                <a:solidFill>
                  <a:srgbClr val="FFFFFF"/>
                </a:solidFill>
              </a:rPr>
              <a:t>A Biblical Perspective on Leadership</a:t>
            </a:r>
          </a:p>
        </p:txBody>
      </p:sp>
      <p:cxnSp>
        <p:nvCxnSpPr>
          <p:cNvPr id="12" name="Straight Connector 11">
            <a:extLst>
              <a:ext uri="{FF2B5EF4-FFF2-40B4-BE49-F238E27FC236}">
                <a16:creationId xmlns:a16="http://schemas.microsoft.com/office/drawing/2014/main" id="{6C6CF9A5-BEA4-4284-A8B5-D033E5B4BE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76175" y="4900003"/>
            <a:ext cx="0" cy="109728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D5B44CF-2970-C1C0-9593-81BAB1C3C0E4}"/>
              </a:ext>
            </a:extLst>
          </p:cNvPr>
          <p:cNvSpPr>
            <a:spLocks noGrp="1"/>
          </p:cNvSpPr>
          <p:nvPr>
            <p:ph idx="1"/>
          </p:nvPr>
        </p:nvSpPr>
        <p:spPr>
          <a:xfrm>
            <a:off x="6095999" y="4540559"/>
            <a:ext cx="5334382" cy="1816169"/>
          </a:xfrm>
        </p:spPr>
        <p:txBody>
          <a:bodyPr anchor="ctr">
            <a:normAutofit/>
          </a:bodyPr>
          <a:lstStyle/>
          <a:p>
            <a:r>
              <a:rPr lang="en-US" sz="1500">
                <a:solidFill>
                  <a:srgbClr val="FFFFFF"/>
                </a:solidFill>
              </a:rPr>
              <a:t>Colossians 3:15-17 “And let the peace of God rule in your hearts, to the which also ye are called in one body; and be ye thankful. 16 Let the word of Christ dwell in you richly in all wisdom; teaching and admonishing one another in psalms and hymns and spiritual songs, singing with grace in your hearts to the Lord. 17 And whatsoever ye do in word or deed, do all in the name of the Lord Jesus, giving thanks to God and the Father by him.”</a:t>
            </a:r>
            <a:br>
              <a:rPr lang="en-US" sz="1500">
                <a:solidFill>
                  <a:srgbClr val="FFFFFF"/>
                </a:solidFill>
              </a:rPr>
            </a:br>
            <a:endParaRPr lang="en-US" sz="1500">
              <a:solidFill>
                <a:srgbClr val="FFFFFF"/>
              </a:solidFill>
            </a:endParaRPr>
          </a:p>
          <a:p>
            <a:endParaRPr lang="en-US" sz="1500">
              <a:solidFill>
                <a:srgbClr val="FFFFFF"/>
              </a:solidFill>
            </a:endParaRPr>
          </a:p>
        </p:txBody>
      </p:sp>
    </p:spTree>
    <p:extLst>
      <p:ext uri="{BB962C8B-B14F-4D97-AF65-F5344CB8AC3E}">
        <p14:creationId xmlns:p14="http://schemas.microsoft.com/office/powerpoint/2010/main" val="304707369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olourful carved figures of humans">
            <a:extLst>
              <a:ext uri="{FF2B5EF4-FFF2-40B4-BE49-F238E27FC236}">
                <a16:creationId xmlns:a16="http://schemas.microsoft.com/office/drawing/2014/main" id="{8832870D-F376-008B-5F8A-FABBC99676A0}"/>
              </a:ext>
            </a:extLst>
          </p:cNvPr>
          <p:cNvPicPr>
            <a:picLocks noChangeAspect="1"/>
          </p:cNvPicPr>
          <p:nvPr/>
        </p:nvPicPr>
        <p:blipFill rotWithShape="1">
          <a:blip r:embed="rId2"/>
          <a:srcRect t="28230" r="9091"/>
          <a:stretch/>
        </p:blipFill>
        <p:spPr>
          <a:xfrm>
            <a:off x="20" y="10"/>
            <a:ext cx="12191980" cy="6857990"/>
          </a:xfrm>
          <a:prstGeom prst="rect">
            <a:avLst/>
          </a:prstGeom>
        </p:spPr>
      </p:pic>
      <p:sp>
        <p:nvSpPr>
          <p:cNvPr id="7" name="Rectangle 6">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6853"/>
            <a:ext cx="8139151" cy="460429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DEA75A48-087F-79E9-95AE-EC0B347C687D}"/>
              </a:ext>
            </a:extLst>
          </p:cNvPr>
          <p:cNvSpPr>
            <a:spLocks noGrp="1"/>
          </p:cNvSpPr>
          <p:nvPr>
            <p:ph type="title"/>
          </p:nvPr>
        </p:nvSpPr>
        <p:spPr>
          <a:xfrm>
            <a:off x="657225" y="1448586"/>
            <a:ext cx="7160191" cy="1181062"/>
          </a:xfrm>
        </p:spPr>
        <p:txBody>
          <a:bodyPr>
            <a:normAutofit/>
          </a:bodyPr>
          <a:lstStyle/>
          <a:p>
            <a:r>
              <a:rPr lang="en-US" sz="4800" b="1">
                <a:solidFill>
                  <a:srgbClr val="F29B0F"/>
                </a:solidFill>
              </a:rPr>
              <a:t>Leadership</a:t>
            </a:r>
          </a:p>
        </p:txBody>
      </p:sp>
      <p:sp>
        <p:nvSpPr>
          <p:cNvPr id="3" name="Content Placeholder 2">
            <a:extLst>
              <a:ext uri="{FF2B5EF4-FFF2-40B4-BE49-F238E27FC236}">
                <a16:creationId xmlns:a16="http://schemas.microsoft.com/office/drawing/2014/main" id="{B5753826-FE1F-5503-D6E6-E846A07BBBBC}"/>
              </a:ext>
            </a:extLst>
          </p:cNvPr>
          <p:cNvSpPr>
            <a:spLocks noGrp="1"/>
          </p:cNvSpPr>
          <p:nvPr>
            <p:ph idx="1"/>
          </p:nvPr>
        </p:nvSpPr>
        <p:spPr>
          <a:xfrm>
            <a:off x="685800" y="2750234"/>
            <a:ext cx="6809876" cy="2633745"/>
          </a:xfrm>
        </p:spPr>
        <p:txBody>
          <a:bodyPr>
            <a:normAutofit/>
          </a:bodyPr>
          <a:lstStyle/>
          <a:p>
            <a:r>
              <a:rPr lang="en-US" sz="1900">
                <a:solidFill>
                  <a:schemeClr val="tx1"/>
                </a:solidFill>
              </a:rPr>
              <a:t>People often see leadership based on an “It’s all about me” approach. In all kinds of organizations and institutions, the rewards of money, recognition, and power increase as an individual moves up the hierarchy. Self-promotion (pride) and self-protection (fear) dominate today’s leadership style. Many leaders act as if the sheep are there only for the benefit of the shepherd. In personal relationships, leadership based on mutual respect, loving care, self-sacrifice, and openness is often undermined when pride, fear, and indifference replace intimacy with isolation. That’s the bad news.”</a:t>
            </a:r>
          </a:p>
          <a:p>
            <a:endParaRPr lang="en-US" sz="1900">
              <a:solidFill>
                <a:schemeClr val="tx1"/>
              </a:solidFill>
            </a:endParaRPr>
          </a:p>
        </p:txBody>
      </p:sp>
    </p:spTree>
    <p:extLst>
      <p:ext uri="{BB962C8B-B14F-4D97-AF65-F5344CB8AC3E}">
        <p14:creationId xmlns:p14="http://schemas.microsoft.com/office/powerpoint/2010/main" val="262974268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Brazil landscape">
            <a:extLst>
              <a:ext uri="{FF2B5EF4-FFF2-40B4-BE49-F238E27FC236}">
                <a16:creationId xmlns:a16="http://schemas.microsoft.com/office/drawing/2014/main" id="{9510FD03-3717-E14B-C6D4-03587DACDA09}"/>
              </a:ext>
            </a:extLst>
          </p:cNvPr>
          <p:cNvPicPr>
            <a:picLocks noChangeAspect="1"/>
          </p:cNvPicPr>
          <p:nvPr/>
        </p:nvPicPr>
        <p:blipFill rotWithShape="1">
          <a:blip r:embed="rId2"/>
          <a:srcRect t="49466" b="11821"/>
          <a:stretch/>
        </p:blipFill>
        <p:spPr>
          <a:xfrm>
            <a:off x="20" y="10"/>
            <a:ext cx="12191980" cy="2253696"/>
          </a:xfrm>
          <a:prstGeom prst="rect">
            <a:avLst/>
          </a:prstGeom>
        </p:spPr>
      </p:pic>
      <p:sp>
        <p:nvSpPr>
          <p:cNvPr id="9" name="Rectangle 8">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53706"/>
            <a:ext cx="12192000" cy="4604294"/>
          </a:xfrm>
          <a:prstGeom prst="rect">
            <a:avLst/>
          </a:prstGeom>
          <a:solidFill>
            <a:srgbClr val="465A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6F2BE71A-10BF-A580-C332-6B42A0DD9FAD}"/>
              </a:ext>
            </a:extLst>
          </p:cNvPr>
          <p:cNvSpPr>
            <a:spLocks noGrp="1"/>
          </p:cNvSpPr>
          <p:nvPr>
            <p:ph type="title"/>
          </p:nvPr>
        </p:nvSpPr>
        <p:spPr>
          <a:xfrm>
            <a:off x="657224" y="2592578"/>
            <a:ext cx="10772775" cy="1092729"/>
          </a:xfrm>
        </p:spPr>
        <p:txBody>
          <a:bodyPr>
            <a:normAutofit/>
          </a:bodyPr>
          <a:lstStyle/>
          <a:p>
            <a:r>
              <a:rPr lang="en-US" sz="4800">
                <a:solidFill>
                  <a:srgbClr val="FFFFFF"/>
                </a:solidFill>
              </a:rPr>
              <a:t>Biblical Leadership is not like the World</a:t>
            </a:r>
          </a:p>
        </p:txBody>
      </p:sp>
      <p:sp>
        <p:nvSpPr>
          <p:cNvPr id="3" name="Content Placeholder 2">
            <a:extLst>
              <a:ext uri="{FF2B5EF4-FFF2-40B4-BE49-F238E27FC236}">
                <a16:creationId xmlns:a16="http://schemas.microsoft.com/office/drawing/2014/main" id="{05B2B741-D90F-7A0D-BE8B-DD676F5E9E90}"/>
              </a:ext>
            </a:extLst>
          </p:cNvPr>
          <p:cNvSpPr>
            <a:spLocks noGrp="1"/>
          </p:cNvSpPr>
          <p:nvPr>
            <p:ph idx="1"/>
          </p:nvPr>
        </p:nvSpPr>
        <p:spPr>
          <a:xfrm>
            <a:off x="676656" y="3685308"/>
            <a:ext cx="10753725" cy="2191103"/>
          </a:xfrm>
        </p:spPr>
        <p:txBody>
          <a:bodyPr>
            <a:normAutofit/>
          </a:bodyPr>
          <a:lstStyle/>
          <a:p>
            <a:r>
              <a:rPr lang="en-US" sz="1700">
                <a:solidFill>
                  <a:srgbClr val="FFFFFF"/>
                </a:solidFill>
              </a:rPr>
              <a:t>In Matthew 20, we read of James and John asking to sit at Jesus’ right and left hand. What they were really doing was asking for positions of power and status, being second only to Jesus and over the other disciples. The rest of the disciples were really upset about what James and John had done. Jesus said to them all, “You know that the rulers of the Gentiles lord it over them, and their great ones exercise authority over them. It shall not be so among you…”</a:t>
            </a:r>
          </a:p>
          <a:p>
            <a:endParaRPr lang="en-US" sz="1700">
              <a:solidFill>
                <a:srgbClr val="FFFFFF"/>
              </a:solidFill>
            </a:endParaRPr>
          </a:p>
          <a:p>
            <a:r>
              <a:rPr lang="en-US" sz="1700">
                <a:solidFill>
                  <a:srgbClr val="FFFFFF"/>
                </a:solidFill>
              </a:rPr>
              <a:t>“It shall not be so among you.” Jesus’ instruction to the disciples then, and therefore to Christian leaders today, was that our leadership is not to be like that of the world. As leaders serving the Kingdom of God, we are to be different to leaders in the world in how we lead others.</a:t>
            </a:r>
          </a:p>
        </p:txBody>
      </p:sp>
    </p:spTree>
    <p:extLst>
      <p:ext uri="{BB962C8B-B14F-4D97-AF65-F5344CB8AC3E}">
        <p14:creationId xmlns:p14="http://schemas.microsoft.com/office/powerpoint/2010/main" val="397281070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olourful carved figures of humans">
            <a:extLst>
              <a:ext uri="{FF2B5EF4-FFF2-40B4-BE49-F238E27FC236}">
                <a16:creationId xmlns:a16="http://schemas.microsoft.com/office/drawing/2014/main" id="{626B9B09-25FE-3AA9-90D2-8E15054ED6F0}"/>
              </a:ext>
            </a:extLst>
          </p:cNvPr>
          <p:cNvPicPr>
            <a:picLocks noChangeAspect="1"/>
          </p:cNvPicPr>
          <p:nvPr/>
        </p:nvPicPr>
        <p:blipFill rotWithShape="1">
          <a:blip r:embed="rId2">
            <a:alphaModFix amt="35000"/>
          </a:blip>
          <a:srcRect t="21053"/>
          <a:stretch/>
        </p:blipFill>
        <p:spPr>
          <a:xfrm>
            <a:off x="20" y="10"/>
            <a:ext cx="12191980" cy="6857990"/>
          </a:xfrm>
          <a:prstGeom prst="rect">
            <a:avLst/>
          </a:prstGeom>
        </p:spPr>
      </p:pic>
      <p:sp>
        <p:nvSpPr>
          <p:cNvPr id="2" name="Title 1">
            <a:extLst>
              <a:ext uri="{FF2B5EF4-FFF2-40B4-BE49-F238E27FC236}">
                <a16:creationId xmlns:a16="http://schemas.microsoft.com/office/drawing/2014/main" id="{EC424048-C183-06D9-E18D-DED538C8C671}"/>
              </a:ext>
            </a:extLst>
          </p:cNvPr>
          <p:cNvSpPr>
            <a:spLocks noGrp="1"/>
          </p:cNvSpPr>
          <p:nvPr>
            <p:ph type="title"/>
          </p:nvPr>
        </p:nvSpPr>
        <p:spPr/>
        <p:txBody>
          <a:bodyPr>
            <a:normAutofit/>
          </a:bodyPr>
          <a:lstStyle/>
          <a:p>
            <a:r>
              <a:rPr lang="en-US" b="1">
                <a:solidFill>
                  <a:schemeClr val="tx1"/>
                </a:solidFill>
              </a:rPr>
              <a:t>Leadership</a:t>
            </a:r>
          </a:p>
        </p:txBody>
      </p:sp>
      <p:sp>
        <p:nvSpPr>
          <p:cNvPr id="3" name="Content Placeholder 2">
            <a:extLst>
              <a:ext uri="{FF2B5EF4-FFF2-40B4-BE49-F238E27FC236}">
                <a16:creationId xmlns:a16="http://schemas.microsoft.com/office/drawing/2014/main" id="{D5171D9C-ABA2-0577-559D-0A8BA7734401}"/>
              </a:ext>
            </a:extLst>
          </p:cNvPr>
          <p:cNvSpPr>
            <a:spLocks noGrp="1"/>
          </p:cNvSpPr>
          <p:nvPr>
            <p:ph idx="1"/>
          </p:nvPr>
        </p:nvSpPr>
        <p:spPr/>
        <p:txBody>
          <a:bodyPr>
            <a:normAutofit/>
          </a:bodyPr>
          <a:lstStyle/>
          <a:p>
            <a:r>
              <a:rPr lang="en-US">
                <a:solidFill>
                  <a:schemeClr val="tx1"/>
                </a:solidFill>
              </a:rPr>
              <a:t>Leadership is a process by which an executive can direct, guide, and influence the behavior and work of others towards the accomplishment of specific goals in a given situation. Leadership is the ability of a manager to induce the subordinates to work with confidence and zeal.</a:t>
            </a:r>
          </a:p>
          <a:p>
            <a:endParaRPr lang="en-US">
              <a:solidFill>
                <a:schemeClr val="tx1"/>
              </a:solidFill>
            </a:endParaRPr>
          </a:p>
          <a:p>
            <a:r>
              <a:rPr lang="en-US">
                <a:solidFill>
                  <a:schemeClr val="tx1"/>
                </a:solidFill>
              </a:rPr>
              <a:t>Leadership is the potential to influence the behavior of others. It is also defined as the capacity to influence a group towards the realization of a goal. Leaders are required to develop future visions and to motivate the organizational members to want to achieve the visions.</a:t>
            </a:r>
          </a:p>
        </p:txBody>
      </p:sp>
    </p:spTree>
    <p:extLst>
      <p:ext uri="{BB962C8B-B14F-4D97-AF65-F5344CB8AC3E}">
        <p14:creationId xmlns:p14="http://schemas.microsoft.com/office/powerpoint/2010/main" val="167337321"/>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hade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CB7ED-4A85-C363-A415-FFE389B7BB27}"/>
              </a:ext>
            </a:extLst>
          </p:cNvPr>
          <p:cNvSpPr>
            <a:spLocks noGrp="1"/>
          </p:cNvSpPr>
          <p:nvPr>
            <p:ph type="title"/>
          </p:nvPr>
        </p:nvSpPr>
        <p:spPr/>
        <p:txBody>
          <a:bodyPr>
            <a:normAutofit/>
          </a:bodyPr>
          <a:lstStyle/>
          <a:p>
            <a:r>
              <a:rPr lang="en-US" b="1" dirty="0"/>
              <a:t>7 Biblical Models of Leadership</a:t>
            </a:r>
          </a:p>
        </p:txBody>
      </p:sp>
      <p:sp>
        <p:nvSpPr>
          <p:cNvPr id="3" name="Content Placeholder 2">
            <a:extLst>
              <a:ext uri="{FF2B5EF4-FFF2-40B4-BE49-F238E27FC236}">
                <a16:creationId xmlns:a16="http://schemas.microsoft.com/office/drawing/2014/main" id="{51D8F87E-0DB7-6876-0E82-21C99CA02ABC}"/>
              </a:ext>
            </a:extLst>
          </p:cNvPr>
          <p:cNvSpPr>
            <a:spLocks noGrp="1"/>
          </p:cNvSpPr>
          <p:nvPr>
            <p:ph idx="1"/>
          </p:nvPr>
        </p:nvSpPr>
        <p:spPr>
          <a:xfrm>
            <a:off x="676657" y="2011680"/>
            <a:ext cx="8096684" cy="3766185"/>
          </a:xfrm>
        </p:spPr>
        <p:txBody>
          <a:bodyPr>
            <a:normAutofit/>
          </a:bodyPr>
          <a:lstStyle/>
          <a:p>
            <a:r>
              <a:rPr lang="en-US" b="1"/>
              <a:t>Paul</a:t>
            </a:r>
            <a:r>
              <a:rPr lang="en-US"/>
              <a:t>: "Believe in something bigger than yourself."</a:t>
            </a:r>
          </a:p>
          <a:p>
            <a:r>
              <a:rPr lang="en-US"/>
              <a:t>"I have appointed you as a light for the Gentiles, to bring salvation to the ends of the earth" (Acts 13:47). Paul thought of himself as nothing in the total scheme of things. He was thoroughly subservient to the will of God, and he was committed to a specific, meaningful mission. Paul had courage in the face of opposition because he had limitless horizons in his mission. He believed in himself, but he believed in something bigger than himself, namely, "Jesus Christ and Him crucified," (1 Cor. 2:2).</a:t>
            </a:r>
            <a:endParaRPr lang="en-US" dirty="0"/>
          </a:p>
        </p:txBody>
      </p:sp>
    </p:spTree>
    <p:extLst>
      <p:ext uri="{BB962C8B-B14F-4D97-AF65-F5344CB8AC3E}">
        <p14:creationId xmlns:p14="http://schemas.microsoft.com/office/powerpoint/2010/main" val="150782959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EA1A26-163F-4F15-91F4-F2C51AC9C1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1014C9-FFC6-6689-C527-B3142C9BE011}"/>
              </a:ext>
            </a:extLst>
          </p:cNvPr>
          <p:cNvSpPr>
            <a:spLocks noGrp="1"/>
          </p:cNvSpPr>
          <p:nvPr>
            <p:ph type="title"/>
          </p:nvPr>
        </p:nvSpPr>
        <p:spPr>
          <a:xfrm>
            <a:off x="8173212" y="499533"/>
            <a:ext cx="3401568" cy="1920240"/>
          </a:xfrm>
        </p:spPr>
        <p:txBody>
          <a:bodyPr anchor="b">
            <a:normAutofit/>
          </a:bodyPr>
          <a:lstStyle/>
          <a:p>
            <a:r>
              <a:rPr lang="en-US" sz="4000" b="1">
                <a:solidFill>
                  <a:srgbClr val="FFFFFF"/>
                </a:solidFill>
              </a:rPr>
              <a:t>7 Biblical Models of Leadership</a:t>
            </a:r>
          </a:p>
        </p:txBody>
      </p:sp>
      <p:pic>
        <p:nvPicPr>
          <p:cNvPr id="5" name="Picture 4" descr="Solo journey">
            <a:extLst>
              <a:ext uri="{FF2B5EF4-FFF2-40B4-BE49-F238E27FC236}">
                <a16:creationId xmlns:a16="http://schemas.microsoft.com/office/drawing/2014/main" id="{CA5449F4-06EB-E955-2C56-E4210EF1FF95}"/>
              </a:ext>
            </a:extLst>
          </p:cNvPr>
          <p:cNvPicPr>
            <a:picLocks noChangeAspect="1"/>
          </p:cNvPicPr>
          <p:nvPr/>
        </p:nvPicPr>
        <p:blipFill rotWithShape="1">
          <a:blip r:embed="rId2"/>
          <a:srcRect l="13100" r="4267"/>
          <a:stretch/>
        </p:blipFill>
        <p:spPr>
          <a:xfrm>
            <a:off x="20" y="10"/>
            <a:ext cx="7555971" cy="6857990"/>
          </a:xfrm>
          <a:prstGeom prst="rect">
            <a:avLst/>
          </a:prstGeom>
        </p:spPr>
      </p:pic>
      <p:sp>
        <p:nvSpPr>
          <p:cNvPr id="3" name="Content Placeholder 2">
            <a:extLst>
              <a:ext uri="{FF2B5EF4-FFF2-40B4-BE49-F238E27FC236}">
                <a16:creationId xmlns:a16="http://schemas.microsoft.com/office/drawing/2014/main" id="{5836E3F4-FC93-2106-5337-7AC858133434}"/>
              </a:ext>
            </a:extLst>
          </p:cNvPr>
          <p:cNvSpPr>
            <a:spLocks noGrp="1"/>
          </p:cNvSpPr>
          <p:nvPr>
            <p:ph idx="1"/>
          </p:nvPr>
        </p:nvSpPr>
        <p:spPr>
          <a:xfrm>
            <a:off x="8173212" y="2419773"/>
            <a:ext cx="3401568" cy="3358092"/>
          </a:xfrm>
        </p:spPr>
        <p:txBody>
          <a:bodyPr>
            <a:normAutofit/>
          </a:bodyPr>
          <a:lstStyle/>
          <a:p>
            <a:r>
              <a:rPr lang="en-US" sz="1800" b="1">
                <a:solidFill>
                  <a:srgbClr val="FFFFFF"/>
                </a:solidFill>
              </a:rPr>
              <a:t>Nehemiah</a:t>
            </a:r>
            <a:r>
              <a:rPr lang="en-US" sz="1800">
                <a:solidFill>
                  <a:srgbClr val="FFFFFF"/>
                </a:solidFill>
              </a:rPr>
              <a:t>: "Build on what God has given you."</a:t>
            </a:r>
          </a:p>
          <a:p>
            <a:r>
              <a:rPr lang="en-US" sz="1800">
                <a:solidFill>
                  <a:srgbClr val="FFFFFF"/>
                </a:solidFill>
              </a:rPr>
              <a:t>His leadership was built not so much on ancestry from the Jewish lineage as by faithfulness. He would build the walls on faith. He was obscure in comparison to other great Old Testament heroes, but faithfulness separated him from mediocrity. God has given each leader specific gifts. Some are not as visible; all are useful.</a:t>
            </a:r>
          </a:p>
        </p:txBody>
      </p:sp>
    </p:spTree>
    <p:extLst>
      <p:ext uri="{BB962C8B-B14F-4D97-AF65-F5344CB8AC3E}">
        <p14:creationId xmlns:p14="http://schemas.microsoft.com/office/powerpoint/2010/main" val="35615222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E7CFAA6-1DBB-43B0-BD82-2FB83CF4E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1014C9-FFC6-6689-C527-B3142C9BE011}"/>
              </a:ext>
            </a:extLst>
          </p:cNvPr>
          <p:cNvSpPr>
            <a:spLocks noGrp="1"/>
          </p:cNvSpPr>
          <p:nvPr>
            <p:ph type="title"/>
          </p:nvPr>
        </p:nvSpPr>
        <p:spPr>
          <a:xfrm>
            <a:off x="706298" y="639763"/>
            <a:ext cx="3997693" cy="5492750"/>
          </a:xfrm>
        </p:spPr>
        <p:txBody>
          <a:bodyPr>
            <a:normAutofit/>
          </a:bodyPr>
          <a:lstStyle/>
          <a:p>
            <a:r>
              <a:rPr lang="en-US" sz="6000" b="1">
                <a:solidFill>
                  <a:srgbClr val="FFFFFF"/>
                </a:solidFill>
              </a:rPr>
              <a:t>7 Biblical Models of Leadership</a:t>
            </a:r>
          </a:p>
        </p:txBody>
      </p:sp>
      <p:graphicFrame>
        <p:nvGraphicFramePr>
          <p:cNvPr id="21" name="Content Placeholder 2">
            <a:extLst>
              <a:ext uri="{FF2B5EF4-FFF2-40B4-BE49-F238E27FC236}">
                <a16:creationId xmlns:a16="http://schemas.microsoft.com/office/drawing/2014/main" id="{0B7C2BAA-3136-EC08-EB60-6915EECD9270}"/>
              </a:ext>
            </a:extLst>
          </p:cNvPr>
          <p:cNvGraphicFramePr>
            <a:graphicFrameLocks noGrp="1"/>
          </p:cNvGraphicFramePr>
          <p:nvPr>
            <p:ph idx="1"/>
            <p:extLst>
              <p:ext uri="{D42A27DB-BD31-4B8C-83A1-F6EECF244321}">
                <p14:modId xmlns:p14="http://schemas.microsoft.com/office/powerpoint/2010/main" val="3750827084"/>
              </p:ext>
            </p:extLst>
          </p:nvPr>
        </p:nvGraphicFramePr>
        <p:xfrm>
          <a:off x="5288347" y="639763"/>
          <a:ext cx="6254724" cy="5492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1262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Low angle view of cables against the sky">
            <a:extLst>
              <a:ext uri="{FF2B5EF4-FFF2-40B4-BE49-F238E27FC236}">
                <a16:creationId xmlns:a16="http://schemas.microsoft.com/office/drawing/2014/main" id="{A78FCF07-34AC-4E5C-8C21-730ACA033FCF}"/>
              </a:ext>
            </a:extLst>
          </p:cNvPr>
          <p:cNvPicPr>
            <a:picLocks noChangeAspect="1"/>
          </p:cNvPicPr>
          <p:nvPr/>
        </p:nvPicPr>
        <p:blipFill rotWithShape="1">
          <a:blip r:embed="rId2"/>
          <a:srcRect t="17991" r="9091" b="13828"/>
          <a:stretch/>
        </p:blipFill>
        <p:spPr>
          <a:xfrm>
            <a:off x="20" y="10"/>
            <a:ext cx="12191980" cy="6857990"/>
          </a:xfrm>
          <a:prstGeom prst="rect">
            <a:avLst/>
          </a:prstGeom>
        </p:spPr>
      </p:pic>
      <p:sp>
        <p:nvSpPr>
          <p:cNvPr id="16" name="Rectangle 15">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14537" cy="6858000"/>
          </a:xfrm>
          <a:prstGeom prst="rect">
            <a:avLst/>
          </a:prstGeom>
          <a:solidFill>
            <a:srgbClr val="46503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FD1014C9-FFC6-6689-C527-B3142C9BE011}"/>
              </a:ext>
            </a:extLst>
          </p:cNvPr>
          <p:cNvSpPr>
            <a:spLocks noGrp="1"/>
          </p:cNvSpPr>
          <p:nvPr>
            <p:ph type="title"/>
          </p:nvPr>
        </p:nvSpPr>
        <p:spPr>
          <a:xfrm>
            <a:off x="657225" y="499533"/>
            <a:ext cx="7214566" cy="1658198"/>
          </a:xfrm>
        </p:spPr>
        <p:txBody>
          <a:bodyPr>
            <a:normAutofit/>
          </a:bodyPr>
          <a:lstStyle/>
          <a:p>
            <a:r>
              <a:rPr lang="en-US" b="1">
                <a:solidFill>
                  <a:srgbClr val="FFFFFF"/>
                </a:solidFill>
              </a:rPr>
              <a:t>7 Biblical Models of Leadership</a:t>
            </a:r>
          </a:p>
        </p:txBody>
      </p:sp>
      <p:sp>
        <p:nvSpPr>
          <p:cNvPr id="3" name="Content Placeholder 2">
            <a:extLst>
              <a:ext uri="{FF2B5EF4-FFF2-40B4-BE49-F238E27FC236}">
                <a16:creationId xmlns:a16="http://schemas.microsoft.com/office/drawing/2014/main" id="{5836E3F4-FC93-2106-5337-7AC858133434}"/>
              </a:ext>
            </a:extLst>
          </p:cNvPr>
          <p:cNvSpPr>
            <a:spLocks noGrp="1"/>
          </p:cNvSpPr>
          <p:nvPr>
            <p:ph idx="1"/>
          </p:nvPr>
        </p:nvSpPr>
        <p:spPr>
          <a:xfrm>
            <a:off x="676657" y="2157730"/>
            <a:ext cx="6638543" cy="3718681"/>
          </a:xfrm>
        </p:spPr>
        <p:txBody>
          <a:bodyPr>
            <a:normAutofit/>
          </a:bodyPr>
          <a:lstStyle/>
          <a:p>
            <a:r>
              <a:rPr lang="en-US" sz="1700">
                <a:solidFill>
                  <a:srgbClr val="FFFFFF"/>
                </a:solidFill>
              </a:rPr>
              <a:t> </a:t>
            </a:r>
            <a:r>
              <a:rPr lang="en-US" sz="1700" b="1">
                <a:solidFill>
                  <a:srgbClr val="FFFFFF"/>
                </a:solidFill>
              </a:rPr>
              <a:t>Barnabas</a:t>
            </a:r>
            <a:r>
              <a:rPr lang="en-US" sz="1700">
                <a:solidFill>
                  <a:srgbClr val="FFFFFF"/>
                </a:solidFill>
              </a:rPr>
              <a:t>: "Bridge the gaps of differing opinions."</a:t>
            </a:r>
          </a:p>
          <a:p>
            <a:r>
              <a:rPr lang="en-US" sz="1700">
                <a:solidFill>
                  <a:srgbClr val="FFFFFF"/>
                </a:solidFill>
              </a:rPr>
              <a:t>He was nicknamed "son of encouragement" (Acts 4:36). He bridged the gaps between the Greek and Jewish worlds. Born a Cypriot and reared a Levite, he linked the Hellenistic world and the Jerusalem church. Even when John Mark was being severely ostracized by Paul, Barnabas stood by John Mark.</a:t>
            </a:r>
          </a:p>
          <a:p>
            <a:endParaRPr lang="en-US" sz="1700">
              <a:solidFill>
                <a:srgbClr val="FFFFFF"/>
              </a:solidFill>
            </a:endParaRPr>
          </a:p>
          <a:p>
            <a:r>
              <a:rPr lang="en-US" sz="1700">
                <a:solidFill>
                  <a:srgbClr val="FFFFFF"/>
                </a:solidFill>
              </a:rPr>
              <a:t>He was generous and that in itself bridges the gaps of selfish and greedy people if God's grace is given the opportunity to be operative. He sold his land and gave it to the church treasury. He was not an "out front" kind of person, but rather stayed in the background as a fan and supporter of Paul. The most memorable aspect of effective leadership of a leader is when he or she has survived the polarities of differing opinions and modeled having each side respect the other's.</a:t>
            </a:r>
          </a:p>
        </p:txBody>
      </p:sp>
    </p:spTree>
    <p:extLst>
      <p:ext uri="{BB962C8B-B14F-4D97-AF65-F5344CB8AC3E}">
        <p14:creationId xmlns:p14="http://schemas.microsoft.com/office/powerpoint/2010/main" val="3018311019"/>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Exclamation mark on a yellow background">
            <a:extLst>
              <a:ext uri="{FF2B5EF4-FFF2-40B4-BE49-F238E27FC236}">
                <a16:creationId xmlns:a16="http://schemas.microsoft.com/office/drawing/2014/main" id="{FAA1C8D7-8778-66A7-8902-8F51CD795557}"/>
              </a:ext>
            </a:extLst>
          </p:cNvPr>
          <p:cNvPicPr>
            <a:picLocks noChangeAspect="1"/>
          </p:cNvPicPr>
          <p:nvPr/>
        </p:nvPicPr>
        <p:blipFill rotWithShape="1">
          <a:blip r:embed="rId2">
            <a:alphaModFix amt="35000"/>
          </a:blip>
          <a:srcRect t="25000"/>
          <a:stretch/>
        </p:blipFill>
        <p:spPr>
          <a:xfrm>
            <a:off x="20" y="10"/>
            <a:ext cx="12191980" cy="6857990"/>
          </a:xfrm>
          <a:prstGeom prst="rect">
            <a:avLst/>
          </a:prstGeom>
        </p:spPr>
      </p:pic>
      <p:sp>
        <p:nvSpPr>
          <p:cNvPr id="2" name="Title 1">
            <a:extLst>
              <a:ext uri="{FF2B5EF4-FFF2-40B4-BE49-F238E27FC236}">
                <a16:creationId xmlns:a16="http://schemas.microsoft.com/office/drawing/2014/main" id="{FD1014C9-FFC6-6689-C527-B3142C9BE011}"/>
              </a:ext>
            </a:extLst>
          </p:cNvPr>
          <p:cNvSpPr>
            <a:spLocks noGrp="1"/>
          </p:cNvSpPr>
          <p:nvPr>
            <p:ph type="title"/>
          </p:nvPr>
        </p:nvSpPr>
        <p:spPr>
          <a:xfrm>
            <a:off x="657224" y="499533"/>
            <a:ext cx="10772775" cy="1658198"/>
          </a:xfrm>
        </p:spPr>
        <p:txBody>
          <a:bodyPr>
            <a:normAutofit/>
          </a:bodyPr>
          <a:lstStyle/>
          <a:p>
            <a:r>
              <a:rPr lang="en-US" b="1">
                <a:solidFill>
                  <a:schemeClr val="tx1"/>
                </a:solidFill>
              </a:rPr>
              <a:t>7 Biblical Models of Leadership</a:t>
            </a:r>
          </a:p>
        </p:txBody>
      </p:sp>
      <p:sp>
        <p:nvSpPr>
          <p:cNvPr id="3" name="Content Placeholder 2">
            <a:extLst>
              <a:ext uri="{FF2B5EF4-FFF2-40B4-BE49-F238E27FC236}">
                <a16:creationId xmlns:a16="http://schemas.microsoft.com/office/drawing/2014/main" id="{5836E3F4-FC93-2106-5337-7AC858133434}"/>
              </a:ext>
            </a:extLst>
          </p:cNvPr>
          <p:cNvSpPr>
            <a:spLocks noGrp="1"/>
          </p:cNvSpPr>
          <p:nvPr>
            <p:ph idx="1"/>
          </p:nvPr>
        </p:nvSpPr>
        <p:spPr>
          <a:xfrm>
            <a:off x="676656" y="2011680"/>
            <a:ext cx="10753725" cy="3766185"/>
          </a:xfrm>
        </p:spPr>
        <p:txBody>
          <a:bodyPr>
            <a:normAutofit/>
          </a:bodyPr>
          <a:lstStyle/>
          <a:p>
            <a:r>
              <a:rPr lang="en-US" sz="2200" b="1">
                <a:solidFill>
                  <a:schemeClr val="tx1"/>
                </a:solidFill>
              </a:rPr>
              <a:t>Moses</a:t>
            </a:r>
            <a:r>
              <a:rPr lang="en-US" sz="2200">
                <a:solidFill>
                  <a:schemeClr val="tx1"/>
                </a:solidFill>
              </a:rPr>
              <a:t>: "Blind your eyes to petty criticism."</a:t>
            </a:r>
          </a:p>
          <a:p>
            <a:r>
              <a:rPr lang="en-US" sz="2200">
                <a:solidFill>
                  <a:schemeClr val="tx1"/>
                </a:solidFill>
              </a:rPr>
              <a:t>Moses was seen as the patient leader of a people with little faith (Ex. 16:8, 16-20). His church was a murmuring people. They complained and whined at every inconvenience (Ex. 15:24; 16: 2-3). He did get disgusted. Remember, he struck the rock and disobeyed God, but his patience had worn thin. He had had enough.</a:t>
            </a:r>
          </a:p>
          <a:p>
            <a:endParaRPr lang="en-US" sz="2200">
              <a:solidFill>
                <a:schemeClr val="tx1"/>
              </a:solidFill>
            </a:endParaRPr>
          </a:p>
          <a:p>
            <a:r>
              <a:rPr lang="en-US" sz="2200">
                <a:solidFill>
                  <a:schemeClr val="tx1"/>
                </a:solidFill>
              </a:rPr>
              <a:t>Petty criticism wears on the leader. The wise leader will work hard at blinding his or her eyes to the pettiness of church members' criticism. If that doesn't work, he outlasts them. Just about every pastor has "struck the rock" at one time or another; but then, like Moses, the same pastor usually has the resilience to see things through. Nobody said it would be easy. </a:t>
            </a:r>
          </a:p>
        </p:txBody>
      </p:sp>
    </p:spTree>
    <p:extLst>
      <p:ext uri="{BB962C8B-B14F-4D97-AF65-F5344CB8AC3E}">
        <p14:creationId xmlns:p14="http://schemas.microsoft.com/office/powerpoint/2010/main" val="287156050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Lock with a love heart">
            <a:extLst>
              <a:ext uri="{FF2B5EF4-FFF2-40B4-BE49-F238E27FC236}">
                <a16:creationId xmlns:a16="http://schemas.microsoft.com/office/drawing/2014/main" id="{6C40E2A0-23DF-142F-5FA6-6CF47A4B60EB}"/>
              </a:ext>
            </a:extLst>
          </p:cNvPr>
          <p:cNvPicPr>
            <a:picLocks noChangeAspect="1"/>
          </p:cNvPicPr>
          <p:nvPr/>
        </p:nvPicPr>
        <p:blipFill rotWithShape="1">
          <a:blip r:embed="rId2">
            <a:alphaModFix amt="35000"/>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FD1014C9-FFC6-6689-C527-B3142C9BE011}"/>
              </a:ext>
            </a:extLst>
          </p:cNvPr>
          <p:cNvSpPr>
            <a:spLocks noGrp="1"/>
          </p:cNvSpPr>
          <p:nvPr>
            <p:ph type="title"/>
          </p:nvPr>
        </p:nvSpPr>
        <p:spPr/>
        <p:txBody>
          <a:bodyPr>
            <a:normAutofit/>
          </a:bodyPr>
          <a:lstStyle/>
          <a:p>
            <a:r>
              <a:rPr lang="en-US" b="1">
                <a:solidFill>
                  <a:schemeClr val="tx1"/>
                </a:solidFill>
              </a:rPr>
              <a:t>7 Biblical Models of Leadership</a:t>
            </a:r>
          </a:p>
        </p:txBody>
      </p:sp>
      <p:sp>
        <p:nvSpPr>
          <p:cNvPr id="3" name="Content Placeholder 2">
            <a:extLst>
              <a:ext uri="{FF2B5EF4-FFF2-40B4-BE49-F238E27FC236}">
                <a16:creationId xmlns:a16="http://schemas.microsoft.com/office/drawing/2014/main" id="{5836E3F4-FC93-2106-5337-7AC858133434}"/>
              </a:ext>
            </a:extLst>
          </p:cNvPr>
          <p:cNvSpPr>
            <a:spLocks noGrp="1"/>
          </p:cNvSpPr>
          <p:nvPr>
            <p:ph idx="1"/>
          </p:nvPr>
        </p:nvSpPr>
        <p:spPr/>
        <p:txBody>
          <a:bodyPr>
            <a:normAutofit/>
          </a:bodyPr>
          <a:lstStyle/>
          <a:p>
            <a:r>
              <a:rPr lang="en-US" b="1">
                <a:solidFill>
                  <a:schemeClr val="tx1"/>
                </a:solidFill>
              </a:rPr>
              <a:t>Elijah</a:t>
            </a:r>
            <a:r>
              <a:rPr lang="en-US">
                <a:solidFill>
                  <a:schemeClr val="tx1"/>
                </a:solidFill>
              </a:rPr>
              <a:t>: "Bind the ties of love and courage."</a:t>
            </a:r>
          </a:p>
          <a:p>
            <a:r>
              <a:rPr lang="en-US">
                <a:solidFill>
                  <a:schemeClr val="tx1"/>
                </a:solidFill>
              </a:rPr>
              <a:t>Today's nomenclature calls it tough love. Some call it a tough mind and a tender heart. Elijah had both. He loved God. He dared to speak to the evils of his day. Where is your God, he asked. "Perhaps he's sleeping and will wake up!" (1 Kings 18:27).</a:t>
            </a:r>
          </a:p>
          <a:p>
            <a:endParaRPr lang="en-US">
              <a:solidFill>
                <a:schemeClr val="tx1"/>
              </a:solidFill>
            </a:endParaRPr>
          </a:p>
          <a:p>
            <a:r>
              <a:rPr lang="en-US">
                <a:solidFill>
                  <a:schemeClr val="tx1"/>
                </a:solidFill>
              </a:rPr>
              <a:t>His sarcasm showed his disdain for those who had forsaken God. In every effective leader's life, there is a time for love, but also a time for courage. It may not come quickly. It will, however, come eventually. If the leader becomes a wimp, he will lose his leadership role. Effective leaders dare to speak even when it is unpopular to speak because they speak the truth with love.</a:t>
            </a:r>
          </a:p>
        </p:txBody>
      </p:sp>
    </p:spTree>
    <p:extLst>
      <p:ext uri="{BB962C8B-B14F-4D97-AF65-F5344CB8AC3E}">
        <p14:creationId xmlns:p14="http://schemas.microsoft.com/office/powerpoint/2010/main" val="343844313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White stones balanced in a stack">
            <a:extLst>
              <a:ext uri="{FF2B5EF4-FFF2-40B4-BE49-F238E27FC236}">
                <a16:creationId xmlns:a16="http://schemas.microsoft.com/office/drawing/2014/main" id="{FE82C653-583B-B5B6-E9F7-B4F4B5295BDD}"/>
              </a:ext>
            </a:extLst>
          </p:cNvPr>
          <p:cNvPicPr>
            <a:picLocks noChangeAspect="1"/>
          </p:cNvPicPr>
          <p:nvPr/>
        </p:nvPicPr>
        <p:blipFill rotWithShape="1">
          <a:blip r:embed="rId2"/>
          <a:srcRect t="43378" b="28930"/>
          <a:stretch/>
        </p:blipFill>
        <p:spPr>
          <a:xfrm>
            <a:off x="20" y="10"/>
            <a:ext cx="12191980" cy="2253696"/>
          </a:xfrm>
          <a:prstGeom prst="rect">
            <a:avLst/>
          </a:prstGeom>
        </p:spPr>
      </p:pic>
      <p:sp>
        <p:nvSpPr>
          <p:cNvPr id="2" name="Title 1">
            <a:extLst>
              <a:ext uri="{FF2B5EF4-FFF2-40B4-BE49-F238E27FC236}">
                <a16:creationId xmlns:a16="http://schemas.microsoft.com/office/drawing/2014/main" id="{FD1014C9-FFC6-6689-C527-B3142C9BE011}"/>
              </a:ext>
            </a:extLst>
          </p:cNvPr>
          <p:cNvSpPr>
            <a:spLocks noGrp="1"/>
          </p:cNvSpPr>
          <p:nvPr>
            <p:ph type="title"/>
          </p:nvPr>
        </p:nvSpPr>
        <p:spPr>
          <a:xfrm>
            <a:off x="657224" y="2592578"/>
            <a:ext cx="10772775" cy="1092729"/>
          </a:xfrm>
        </p:spPr>
        <p:txBody>
          <a:bodyPr>
            <a:normAutofit/>
          </a:bodyPr>
          <a:lstStyle/>
          <a:p>
            <a:r>
              <a:rPr lang="en-US" sz="4800" b="1">
                <a:solidFill>
                  <a:srgbClr val="FFFFFF"/>
                </a:solidFill>
              </a:rPr>
              <a:t>7 Biblical Models of Leadership</a:t>
            </a:r>
          </a:p>
        </p:txBody>
      </p:sp>
      <p:sp>
        <p:nvSpPr>
          <p:cNvPr id="3" name="Content Placeholder 2">
            <a:extLst>
              <a:ext uri="{FF2B5EF4-FFF2-40B4-BE49-F238E27FC236}">
                <a16:creationId xmlns:a16="http://schemas.microsoft.com/office/drawing/2014/main" id="{5836E3F4-FC93-2106-5337-7AC858133434}"/>
              </a:ext>
            </a:extLst>
          </p:cNvPr>
          <p:cNvSpPr>
            <a:spLocks noGrp="1"/>
          </p:cNvSpPr>
          <p:nvPr>
            <p:ph idx="1"/>
          </p:nvPr>
        </p:nvSpPr>
        <p:spPr>
          <a:xfrm>
            <a:off x="676656" y="3685308"/>
            <a:ext cx="10753725" cy="2191103"/>
          </a:xfrm>
        </p:spPr>
        <p:txBody>
          <a:bodyPr>
            <a:normAutofit/>
          </a:bodyPr>
          <a:lstStyle/>
          <a:p>
            <a:r>
              <a:rPr lang="en-US" sz="2000" b="1">
                <a:solidFill>
                  <a:srgbClr val="FFFFFF"/>
                </a:solidFill>
              </a:rPr>
              <a:t>Peter</a:t>
            </a:r>
            <a:r>
              <a:rPr lang="en-US" sz="2000">
                <a:solidFill>
                  <a:srgbClr val="FFFFFF"/>
                </a:solidFill>
              </a:rPr>
              <a:t>: "Bounce back after you are knocked down."</a:t>
            </a:r>
          </a:p>
          <a:p>
            <a:r>
              <a:rPr lang="en-US" sz="2000">
                <a:solidFill>
                  <a:srgbClr val="FFFFFF"/>
                </a:solidFill>
              </a:rPr>
              <a:t>In Matthew 16, Peter was both a "rock" and a "stumbling block." He was both blessed and disgraced almost in the same breath. It is enough to discourage any leader. You are the foundation. You are the devil's advocate. Discouraged by the disapproval of Jesus, yet blessed by the warmth and affection of Jesus. Resilience may be the cornerstone of effective leadership. One church member compliments you on Sunday morning, the next complains about your leadership before you leave the service.</a:t>
            </a:r>
          </a:p>
        </p:txBody>
      </p:sp>
    </p:spTree>
    <p:extLst>
      <p:ext uri="{BB962C8B-B14F-4D97-AF65-F5344CB8AC3E}">
        <p14:creationId xmlns:p14="http://schemas.microsoft.com/office/powerpoint/2010/main" val="2911333996"/>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hade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A8923-7C28-951D-5BBE-48CDEC7223E3}"/>
              </a:ext>
            </a:extLst>
          </p:cNvPr>
          <p:cNvSpPr>
            <a:spLocks noGrp="1"/>
          </p:cNvSpPr>
          <p:nvPr>
            <p:ph type="title"/>
          </p:nvPr>
        </p:nvSpPr>
        <p:spPr/>
        <p:txBody>
          <a:bodyPr>
            <a:normAutofit/>
          </a:bodyPr>
          <a:lstStyle/>
          <a:p>
            <a:r>
              <a:rPr lang="en-US" b="1" dirty="0"/>
              <a:t>John 15:5</a:t>
            </a:r>
          </a:p>
        </p:txBody>
      </p:sp>
      <p:sp>
        <p:nvSpPr>
          <p:cNvPr id="3" name="Content Placeholder 2">
            <a:extLst>
              <a:ext uri="{FF2B5EF4-FFF2-40B4-BE49-F238E27FC236}">
                <a16:creationId xmlns:a16="http://schemas.microsoft.com/office/drawing/2014/main" id="{02E985DD-E348-5BC4-2C7D-DFEA143D0E22}"/>
              </a:ext>
            </a:extLst>
          </p:cNvPr>
          <p:cNvSpPr>
            <a:spLocks noGrp="1"/>
          </p:cNvSpPr>
          <p:nvPr>
            <p:ph idx="1"/>
          </p:nvPr>
        </p:nvSpPr>
        <p:spPr>
          <a:xfrm>
            <a:off x="676657" y="2011680"/>
            <a:ext cx="8096684" cy="3766185"/>
          </a:xfrm>
        </p:spPr>
        <p:txBody>
          <a:bodyPr>
            <a:normAutofit/>
          </a:bodyPr>
          <a:lstStyle/>
          <a:p>
            <a:r>
              <a:rPr lang="en-US" dirty="0"/>
              <a:t>“I am the vine, you are the branches.  If a man remains in me and I in him, he will bear much fruit; apart from me you can do nothing.”</a:t>
            </a:r>
          </a:p>
          <a:p>
            <a:endParaRPr lang="en-US" dirty="0"/>
          </a:p>
          <a:p>
            <a:pPr marL="0" indent="0">
              <a:buNone/>
            </a:pPr>
            <a:endParaRPr lang="en-US" dirty="0"/>
          </a:p>
        </p:txBody>
      </p:sp>
    </p:spTree>
    <p:extLst>
      <p:ext uri="{BB962C8B-B14F-4D97-AF65-F5344CB8AC3E}">
        <p14:creationId xmlns:p14="http://schemas.microsoft.com/office/powerpoint/2010/main" val="330684768"/>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hade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DEBB0-002F-DA51-AF7A-D15C8C1277A8}"/>
              </a:ext>
            </a:extLst>
          </p:cNvPr>
          <p:cNvSpPr>
            <a:spLocks noGrp="1"/>
          </p:cNvSpPr>
          <p:nvPr>
            <p:ph type="title"/>
          </p:nvPr>
        </p:nvSpPr>
        <p:spPr/>
        <p:txBody>
          <a:bodyPr>
            <a:normAutofit/>
          </a:bodyPr>
          <a:lstStyle/>
          <a:p>
            <a:r>
              <a:rPr lang="en-US" b="1"/>
              <a:t>Biblical Leadership</a:t>
            </a:r>
            <a:endParaRPr lang="en-US" b="1" dirty="0"/>
          </a:p>
        </p:txBody>
      </p:sp>
      <p:sp>
        <p:nvSpPr>
          <p:cNvPr id="3" name="Content Placeholder 2">
            <a:extLst>
              <a:ext uri="{FF2B5EF4-FFF2-40B4-BE49-F238E27FC236}">
                <a16:creationId xmlns:a16="http://schemas.microsoft.com/office/drawing/2014/main" id="{3AA13114-026C-BB3E-5C4B-456618A45A93}"/>
              </a:ext>
            </a:extLst>
          </p:cNvPr>
          <p:cNvSpPr>
            <a:spLocks noGrp="1"/>
          </p:cNvSpPr>
          <p:nvPr>
            <p:ph idx="1"/>
          </p:nvPr>
        </p:nvSpPr>
        <p:spPr>
          <a:xfrm>
            <a:off x="676657" y="2011680"/>
            <a:ext cx="8096684" cy="3766185"/>
          </a:xfrm>
        </p:spPr>
        <p:txBody>
          <a:bodyPr>
            <a:normAutofit/>
          </a:bodyPr>
          <a:lstStyle/>
          <a:p>
            <a:r>
              <a:rPr lang="en-US"/>
              <a:t>When leading others, following Biblical principles is perhaps the most important thing a leader should aspire to.  Although it doesn’t always appear to make sense to us, if we follow God’s ways instead of our ways, we will have a more effective ministry. As Jesus’ words above teach us, “apart from God we can do nothing.”  When we rely on our own intuition, talent, or experience, we often end up in places that not only cause us problems or harm, but likely dishonor God as well.  We may possess tremendous leadership ability, but if it is not based on the Word of God, then we will likely lead our followers in the wrong direction.</a:t>
            </a:r>
            <a:endParaRPr lang="en-US" dirty="0"/>
          </a:p>
        </p:txBody>
      </p:sp>
    </p:spTree>
    <p:extLst>
      <p:ext uri="{BB962C8B-B14F-4D97-AF65-F5344CB8AC3E}">
        <p14:creationId xmlns:p14="http://schemas.microsoft.com/office/powerpoint/2010/main" val="3939638476"/>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DEBB0-002F-DA51-AF7A-D15C8C1277A8}"/>
              </a:ext>
            </a:extLst>
          </p:cNvPr>
          <p:cNvSpPr>
            <a:spLocks noGrp="1"/>
          </p:cNvSpPr>
          <p:nvPr>
            <p:ph type="title"/>
          </p:nvPr>
        </p:nvSpPr>
        <p:spPr>
          <a:xfrm>
            <a:off x="706299" y="639763"/>
            <a:ext cx="3947998" cy="5492750"/>
          </a:xfrm>
        </p:spPr>
        <p:txBody>
          <a:bodyPr>
            <a:normAutofit/>
          </a:bodyPr>
          <a:lstStyle/>
          <a:p>
            <a:r>
              <a:rPr lang="en-US" sz="6000" b="1">
                <a:solidFill>
                  <a:srgbClr val="FFFFFF"/>
                </a:solidFill>
              </a:rPr>
              <a:t>Biblical Leadership</a:t>
            </a:r>
          </a:p>
        </p:txBody>
      </p:sp>
      <p:sp>
        <p:nvSpPr>
          <p:cNvPr id="3" name="Content Placeholder 2">
            <a:extLst>
              <a:ext uri="{FF2B5EF4-FFF2-40B4-BE49-F238E27FC236}">
                <a16:creationId xmlns:a16="http://schemas.microsoft.com/office/drawing/2014/main" id="{3AA13114-026C-BB3E-5C4B-456618A45A93}"/>
              </a:ext>
            </a:extLst>
          </p:cNvPr>
          <p:cNvSpPr>
            <a:spLocks noGrp="1"/>
          </p:cNvSpPr>
          <p:nvPr>
            <p:ph idx="1"/>
          </p:nvPr>
        </p:nvSpPr>
        <p:spPr>
          <a:xfrm>
            <a:off x="5288349" y="639764"/>
            <a:ext cx="6142032" cy="5492749"/>
          </a:xfrm>
        </p:spPr>
        <p:txBody>
          <a:bodyPr anchor="ctr">
            <a:normAutofit/>
          </a:bodyPr>
          <a:lstStyle/>
          <a:p>
            <a:r>
              <a:rPr lang="en-US" dirty="0"/>
              <a:t>A Christian leader, therefore, is someone who stays connected to God by reading and applying His Word, who relies on the Holy Spirit working in and through them and leads others into a deeper walk with Jesus.  The Bible provides us with many examples of leaders who demonstrated effective leadership skills.  A review of Scripture reveals that there are 10 attributes that an effective leader exhibits:</a:t>
            </a:r>
          </a:p>
        </p:txBody>
      </p:sp>
    </p:spTree>
    <p:extLst>
      <p:ext uri="{BB962C8B-B14F-4D97-AF65-F5344CB8AC3E}">
        <p14:creationId xmlns:p14="http://schemas.microsoft.com/office/powerpoint/2010/main" val="691806498"/>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Yellow paper ship leading among white ships">
            <a:extLst>
              <a:ext uri="{FF2B5EF4-FFF2-40B4-BE49-F238E27FC236}">
                <a16:creationId xmlns:a16="http://schemas.microsoft.com/office/drawing/2014/main" id="{2D9300FF-848B-8D25-C164-C579D1DD8068}"/>
              </a:ext>
            </a:extLst>
          </p:cNvPr>
          <p:cNvPicPr>
            <a:picLocks noChangeAspect="1"/>
          </p:cNvPicPr>
          <p:nvPr/>
        </p:nvPicPr>
        <p:blipFill rotWithShape="1">
          <a:blip r:embed="rId2">
            <a:alphaModFix amt="35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5D0DEBB0-002F-DA51-AF7A-D15C8C1277A8}"/>
              </a:ext>
            </a:extLst>
          </p:cNvPr>
          <p:cNvSpPr>
            <a:spLocks noGrp="1"/>
          </p:cNvSpPr>
          <p:nvPr>
            <p:ph type="title"/>
          </p:nvPr>
        </p:nvSpPr>
        <p:spPr>
          <a:xfrm>
            <a:off x="657224" y="499533"/>
            <a:ext cx="10772775" cy="1658198"/>
          </a:xfrm>
        </p:spPr>
        <p:txBody>
          <a:bodyPr>
            <a:normAutofit/>
          </a:bodyPr>
          <a:lstStyle/>
          <a:p>
            <a:r>
              <a:rPr lang="en-US" b="1" dirty="0">
                <a:solidFill>
                  <a:schemeClr val="tx1"/>
                </a:solidFill>
              </a:rPr>
              <a:t>Biblical Leadership</a:t>
            </a:r>
          </a:p>
        </p:txBody>
      </p:sp>
      <p:sp>
        <p:nvSpPr>
          <p:cNvPr id="3" name="Content Placeholder 2">
            <a:extLst>
              <a:ext uri="{FF2B5EF4-FFF2-40B4-BE49-F238E27FC236}">
                <a16:creationId xmlns:a16="http://schemas.microsoft.com/office/drawing/2014/main" id="{3AA13114-026C-BB3E-5C4B-456618A45A93}"/>
              </a:ext>
            </a:extLst>
          </p:cNvPr>
          <p:cNvSpPr>
            <a:spLocks noGrp="1"/>
          </p:cNvSpPr>
          <p:nvPr>
            <p:ph idx="1"/>
          </p:nvPr>
        </p:nvSpPr>
        <p:spPr>
          <a:xfrm>
            <a:off x="676656" y="2011680"/>
            <a:ext cx="10753725" cy="3766185"/>
          </a:xfrm>
        </p:spPr>
        <p:txBody>
          <a:bodyPr>
            <a:normAutofit/>
          </a:bodyPr>
          <a:lstStyle/>
          <a:p>
            <a:r>
              <a:rPr lang="en-US">
                <a:solidFill>
                  <a:schemeClr val="tx1"/>
                </a:solidFill>
              </a:rPr>
              <a:t>A Christian leader, therefore, is someone who stays connected to God by reading and applying His Word, who relies on the Holy Spirit working in and through them and leads others into a deeper walk with Jesus.  The Bible provides us with many examples of leaders who demonstrated effective leadership skills.  A review of Scripture reveals that there are 10 attributes that an effective leader exhibits:</a:t>
            </a:r>
          </a:p>
        </p:txBody>
      </p:sp>
    </p:spTree>
    <p:extLst>
      <p:ext uri="{BB962C8B-B14F-4D97-AF65-F5344CB8AC3E}">
        <p14:creationId xmlns:p14="http://schemas.microsoft.com/office/powerpoint/2010/main" val="3458231531"/>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One in a crowd">
            <a:extLst>
              <a:ext uri="{FF2B5EF4-FFF2-40B4-BE49-F238E27FC236}">
                <a16:creationId xmlns:a16="http://schemas.microsoft.com/office/drawing/2014/main" id="{C5FD48FE-7E4D-902A-14A4-E62B80A805BC}"/>
              </a:ext>
            </a:extLst>
          </p:cNvPr>
          <p:cNvPicPr>
            <a:picLocks noChangeAspect="1"/>
          </p:cNvPicPr>
          <p:nvPr/>
        </p:nvPicPr>
        <p:blipFill rotWithShape="1">
          <a:blip r:embed="rId2"/>
          <a:srcRect l="9091" t="17991" b="13828"/>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2849" y="1126853"/>
            <a:ext cx="8139151" cy="460429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39597F35-7EB0-5425-768C-C38CDEA467AD}"/>
              </a:ext>
            </a:extLst>
          </p:cNvPr>
          <p:cNvSpPr>
            <a:spLocks noGrp="1"/>
          </p:cNvSpPr>
          <p:nvPr>
            <p:ph type="title"/>
          </p:nvPr>
        </p:nvSpPr>
        <p:spPr>
          <a:xfrm>
            <a:off x="4710074" y="1448586"/>
            <a:ext cx="7160191" cy="1181062"/>
          </a:xfrm>
        </p:spPr>
        <p:txBody>
          <a:bodyPr>
            <a:normAutofit/>
          </a:bodyPr>
          <a:lstStyle/>
          <a:p>
            <a:r>
              <a:rPr lang="en-US" sz="4400" b="1">
                <a:solidFill>
                  <a:srgbClr val="B38F6C"/>
                </a:solidFill>
              </a:rPr>
              <a:t>11 Attributes of a Biblical Leader </a:t>
            </a:r>
          </a:p>
        </p:txBody>
      </p:sp>
      <p:sp>
        <p:nvSpPr>
          <p:cNvPr id="3" name="Content Placeholder 2">
            <a:extLst>
              <a:ext uri="{FF2B5EF4-FFF2-40B4-BE49-F238E27FC236}">
                <a16:creationId xmlns:a16="http://schemas.microsoft.com/office/drawing/2014/main" id="{2241BBC4-6280-AEB6-11E1-44E50C558034}"/>
              </a:ext>
            </a:extLst>
          </p:cNvPr>
          <p:cNvSpPr>
            <a:spLocks noGrp="1"/>
          </p:cNvSpPr>
          <p:nvPr>
            <p:ph idx="1"/>
          </p:nvPr>
        </p:nvSpPr>
        <p:spPr>
          <a:xfrm>
            <a:off x="4738649" y="2750234"/>
            <a:ext cx="6809876" cy="2633745"/>
          </a:xfrm>
        </p:spPr>
        <p:txBody>
          <a:bodyPr>
            <a:normAutofit/>
          </a:bodyPr>
          <a:lstStyle/>
          <a:p>
            <a:r>
              <a:rPr lang="en-US" sz="2200" b="1">
                <a:solidFill>
                  <a:schemeClr val="tx1"/>
                </a:solidFill>
              </a:rPr>
              <a:t>(1)</a:t>
            </a:r>
            <a:r>
              <a:rPr lang="en-US" sz="2200">
                <a:solidFill>
                  <a:schemeClr val="tx1"/>
                </a:solidFill>
              </a:rPr>
              <a:t> An effective leader must be a </a:t>
            </a:r>
            <a:r>
              <a:rPr lang="en-US" sz="2200" b="1">
                <a:solidFill>
                  <a:schemeClr val="tx1"/>
                </a:solidFill>
              </a:rPr>
              <a:t>Visionary</a:t>
            </a:r>
            <a:r>
              <a:rPr lang="en-US" sz="2200">
                <a:solidFill>
                  <a:schemeClr val="tx1"/>
                </a:solidFill>
              </a:rPr>
              <a:t>. The Bible says in Proverbs 29:18, “Where there is no vision, the people perish.” A leader must look to God for the vision or goal He wants them to achieve. Without a vision or a goal to works towards, the leader is not likely to achieve anything significant for the Kingdom.  A leader must be able to communicate and articulate that vision in a way that inspires and encourages others to come along with them.</a:t>
            </a:r>
          </a:p>
        </p:txBody>
      </p:sp>
    </p:spTree>
    <p:extLst>
      <p:ext uri="{BB962C8B-B14F-4D97-AF65-F5344CB8AC3E}">
        <p14:creationId xmlns:p14="http://schemas.microsoft.com/office/powerpoint/2010/main" val="1989248284"/>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olourful carved figures of humans">
            <a:extLst>
              <a:ext uri="{FF2B5EF4-FFF2-40B4-BE49-F238E27FC236}">
                <a16:creationId xmlns:a16="http://schemas.microsoft.com/office/drawing/2014/main" id="{7FA29C07-E8F2-C915-7358-E332FB9E71AB}"/>
              </a:ext>
            </a:extLst>
          </p:cNvPr>
          <p:cNvPicPr>
            <a:picLocks noChangeAspect="1"/>
          </p:cNvPicPr>
          <p:nvPr/>
        </p:nvPicPr>
        <p:blipFill rotWithShape="1">
          <a:blip r:embed="rId2"/>
          <a:srcRect t="53358" b="20699"/>
          <a:stretch/>
        </p:blipFill>
        <p:spPr>
          <a:xfrm>
            <a:off x="20" y="10"/>
            <a:ext cx="12191980" cy="2253696"/>
          </a:xfrm>
          <a:prstGeom prst="rect">
            <a:avLst/>
          </a:prstGeom>
        </p:spPr>
      </p:pic>
      <p:sp>
        <p:nvSpPr>
          <p:cNvPr id="2" name="Title 1">
            <a:extLst>
              <a:ext uri="{FF2B5EF4-FFF2-40B4-BE49-F238E27FC236}">
                <a16:creationId xmlns:a16="http://schemas.microsoft.com/office/drawing/2014/main" id="{39597F35-7EB0-5425-768C-C38CDEA467AD}"/>
              </a:ext>
            </a:extLst>
          </p:cNvPr>
          <p:cNvSpPr>
            <a:spLocks noGrp="1"/>
          </p:cNvSpPr>
          <p:nvPr>
            <p:ph type="title"/>
          </p:nvPr>
        </p:nvSpPr>
        <p:spPr>
          <a:xfrm>
            <a:off x="657224" y="2592578"/>
            <a:ext cx="10772775" cy="1092729"/>
          </a:xfrm>
        </p:spPr>
        <p:txBody>
          <a:bodyPr>
            <a:normAutofit/>
          </a:bodyPr>
          <a:lstStyle/>
          <a:p>
            <a:r>
              <a:rPr lang="en-US" sz="4800" b="1" dirty="0">
                <a:solidFill>
                  <a:srgbClr val="FFFFFF"/>
                </a:solidFill>
              </a:rPr>
              <a:t>11 Attributes of a Biblical Leader </a:t>
            </a:r>
          </a:p>
        </p:txBody>
      </p:sp>
      <p:sp>
        <p:nvSpPr>
          <p:cNvPr id="3" name="Content Placeholder 2">
            <a:extLst>
              <a:ext uri="{FF2B5EF4-FFF2-40B4-BE49-F238E27FC236}">
                <a16:creationId xmlns:a16="http://schemas.microsoft.com/office/drawing/2014/main" id="{2241BBC4-6280-AEB6-11E1-44E50C558034}"/>
              </a:ext>
            </a:extLst>
          </p:cNvPr>
          <p:cNvSpPr>
            <a:spLocks noGrp="1"/>
          </p:cNvSpPr>
          <p:nvPr>
            <p:ph idx="1"/>
          </p:nvPr>
        </p:nvSpPr>
        <p:spPr>
          <a:xfrm>
            <a:off x="676656" y="3685308"/>
            <a:ext cx="10753725" cy="2191103"/>
          </a:xfrm>
        </p:spPr>
        <p:txBody>
          <a:bodyPr>
            <a:normAutofit/>
          </a:bodyPr>
          <a:lstStyle/>
          <a:p>
            <a:r>
              <a:rPr lang="en-US" sz="2000" b="1" dirty="0">
                <a:solidFill>
                  <a:srgbClr val="FFFFFF"/>
                </a:solidFill>
              </a:rPr>
              <a:t>(2) </a:t>
            </a:r>
            <a:r>
              <a:rPr lang="en-US" sz="2000" dirty="0">
                <a:solidFill>
                  <a:srgbClr val="FFFFFF"/>
                </a:solidFill>
              </a:rPr>
              <a:t>An effective leader must be </a:t>
            </a:r>
            <a:r>
              <a:rPr lang="en-US" sz="2000" b="1" dirty="0">
                <a:solidFill>
                  <a:srgbClr val="FFFFFF"/>
                </a:solidFill>
              </a:rPr>
              <a:t>Mission Minded</a:t>
            </a:r>
            <a:r>
              <a:rPr lang="en-US" sz="2000" dirty="0">
                <a:solidFill>
                  <a:srgbClr val="FFFFFF"/>
                </a:solidFill>
              </a:rPr>
              <a:t>. An effective leader must remain concerned with reaching non-believers.  No matter what ministry one is leading, it is imperative that the leader continues to reach out to those who need to know Jesus and receive His free gift of grace. (Matthew 28:19)</a:t>
            </a:r>
          </a:p>
        </p:txBody>
      </p:sp>
    </p:spTree>
    <p:extLst>
      <p:ext uri="{BB962C8B-B14F-4D97-AF65-F5344CB8AC3E}">
        <p14:creationId xmlns:p14="http://schemas.microsoft.com/office/powerpoint/2010/main" val="2837355486"/>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Hand reaching out to sun">
            <a:extLst>
              <a:ext uri="{FF2B5EF4-FFF2-40B4-BE49-F238E27FC236}">
                <a16:creationId xmlns:a16="http://schemas.microsoft.com/office/drawing/2014/main" id="{4A6DA0AD-47F9-0495-2F51-1AD77A4AB9BD}"/>
              </a:ext>
            </a:extLst>
          </p:cNvPr>
          <p:cNvPicPr>
            <a:picLocks noChangeAspect="1"/>
          </p:cNvPicPr>
          <p:nvPr/>
        </p:nvPicPr>
        <p:blipFill rotWithShape="1">
          <a:blip r:embed="rId2">
            <a:alphaModFix amt="35000"/>
          </a:blip>
          <a:srcRect b="16045"/>
          <a:stretch/>
        </p:blipFill>
        <p:spPr>
          <a:xfrm>
            <a:off x="20" y="10"/>
            <a:ext cx="12191980" cy="6857990"/>
          </a:xfrm>
          <a:prstGeom prst="rect">
            <a:avLst/>
          </a:prstGeom>
        </p:spPr>
      </p:pic>
      <p:sp>
        <p:nvSpPr>
          <p:cNvPr id="2" name="Title 1">
            <a:extLst>
              <a:ext uri="{FF2B5EF4-FFF2-40B4-BE49-F238E27FC236}">
                <a16:creationId xmlns:a16="http://schemas.microsoft.com/office/drawing/2014/main" id="{39597F35-7EB0-5425-768C-C38CDEA467AD}"/>
              </a:ext>
            </a:extLst>
          </p:cNvPr>
          <p:cNvSpPr>
            <a:spLocks noGrp="1"/>
          </p:cNvSpPr>
          <p:nvPr>
            <p:ph type="title"/>
          </p:nvPr>
        </p:nvSpPr>
        <p:spPr/>
        <p:txBody>
          <a:bodyPr>
            <a:normAutofit/>
          </a:bodyPr>
          <a:lstStyle/>
          <a:p>
            <a:r>
              <a:rPr lang="en-US" b="1" dirty="0">
                <a:solidFill>
                  <a:schemeClr val="tx1"/>
                </a:solidFill>
              </a:rPr>
              <a:t>11 Attributes of a Biblical Leader </a:t>
            </a:r>
          </a:p>
        </p:txBody>
      </p:sp>
      <p:sp>
        <p:nvSpPr>
          <p:cNvPr id="3" name="Content Placeholder 2">
            <a:extLst>
              <a:ext uri="{FF2B5EF4-FFF2-40B4-BE49-F238E27FC236}">
                <a16:creationId xmlns:a16="http://schemas.microsoft.com/office/drawing/2014/main" id="{2241BBC4-6280-AEB6-11E1-44E50C558034}"/>
              </a:ext>
            </a:extLst>
          </p:cNvPr>
          <p:cNvSpPr>
            <a:spLocks noGrp="1"/>
          </p:cNvSpPr>
          <p:nvPr>
            <p:ph idx="1"/>
          </p:nvPr>
        </p:nvSpPr>
        <p:spPr/>
        <p:txBody>
          <a:bodyPr>
            <a:normAutofit/>
          </a:bodyPr>
          <a:lstStyle/>
          <a:p>
            <a:r>
              <a:rPr lang="en-US" b="1" dirty="0">
                <a:solidFill>
                  <a:schemeClr val="tx1"/>
                </a:solidFill>
              </a:rPr>
              <a:t>(3) </a:t>
            </a:r>
            <a:r>
              <a:rPr lang="en-US" dirty="0">
                <a:solidFill>
                  <a:schemeClr val="tx1"/>
                </a:solidFill>
              </a:rPr>
              <a:t>An effective leader must be </a:t>
            </a:r>
            <a:r>
              <a:rPr lang="en-US" b="1" dirty="0">
                <a:solidFill>
                  <a:schemeClr val="tx1"/>
                </a:solidFill>
              </a:rPr>
              <a:t>Passionate</a:t>
            </a:r>
            <a:r>
              <a:rPr lang="en-US" dirty="0">
                <a:solidFill>
                  <a:schemeClr val="tx1"/>
                </a:solidFill>
              </a:rPr>
              <a:t>. As a leader you must care deeply about your ministry and be committed to it. Your passion for the ministry will encourage others and enable you to succeed when obstacles arise. And when these times occur, the only thing that will get you through them, besides the Lord, is your passion. (Proverbs 16:3)</a:t>
            </a:r>
          </a:p>
        </p:txBody>
      </p:sp>
    </p:spTree>
    <p:extLst>
      <p:ext uri="{BB962C8B-B14F-4D97-AF65-F5344CB8AC3E}">
        <p14:creationId xmlns:p14="http://schemas.microsoft.com/office/powerpoint/2010/main" val="4238402154"/>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Yellow paper ship leading among white ships">
            <a:extLst>
              <a:ext uri="{FF2B5EF4-FFF2-40B4-BE49-F238E27FC236}">
                <a16:creationId xmlns:a16="http://schemas.microsoft.com/office/drawing/2014/main" id="{2AFEC1DD-705A-A490-803B-53B8FAFDDE49}"/>
              </a:ext>
            </a:extLst>
          </p:cNvPr>
          <p:cNvPicPr>
            <a:picLocks noChangeAspect="1"/>
          </p:cNvPicPr>
          <p:nvPr/>
        </p:nvPicPr>
        <p:blipFill rotWithShape="1">
          <a:blip r:embed="rId2"/>
          <a:srcRect t="60008" b="12299"/>
          <a:stretch/>
        </p:blipFill>
        <p:spPr>
          <a:xfrm>
            <a:off x="20" y="10"/>
            <a:ext cx="12191980" cy="2253696"/>
          </a:xfrm>
          <a:prstGeom prst="rect">
            <a:avLst/>
          </a:prstGeom>
        </p:spPr>
      </p:pic>
      <p:sp>
        <p:nvSpPr>
          <p:cNvPr id="9" name="Rectangle 8">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53706"/>
            <a:ext cx="12192000" cy="4604294"/>
          </a:xfrm>
          <a:prstGeom prst="rect">
            <a:avLst/>
          </a:prstGeom>
          <a:solidFill>
            <a:srgbClr val="827F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39597F35-7EB0-5425-768C-C38CDEA467AD}"/>
              </a:ext>
            </a:extLst>
          </p:cNvPr>
          <p:cNvSpPr>
            <a:spLocks noGrp="1"/>
          </p:cNvSpPr>
          <p:nvPr>
            <p:ph type="title"/>
          </p:nvPr>
        </p:nvSpPr>
        <p:spPr>
          <a:xfrm>
            <a:off x="657224" y="2592578"/>
            <a:ext cx="10772775" cy="1092729"/>
          </a:xfrm>
        </p:spPr>
        <p:txBody>
          <a:bodyPr>
            <a:normAutofit/>
          </a:bodyPr>
          <a:lstStyle/>
          <a:p>
            <a:r>
              <a:rPr lang="en-US" sz="4800" b="1">
                <a:solidFill>
                  <a:srgbClr val="FFFFFF"/>
                </a:solidFill>
              </a:rPr>
              <a:t>11 Attributes of a Biblical Leader </a:t>
            </a:r>
          </a:p>
        </p:txBody>
      </p:sp>
      <p:sp>
        <p:nvSpPr>
          <p:cNvPr id="3" name="Content Placeholder 2">
            <a:extLst>
              <a:ext uri="{FF2B5EF4-FFF2-40B4-BE49-F238E27FC236}">
                <a16:creationId xmlns:a16="http://schemas.microsoft.com/office/drawing/2014/main" id="{2241BBC4-6280-AEB6-11E1-44E50C558034}"/>
              </a:ext>
            </a:extLst>
          </p:cNvPr>
          <p:cNvSpPr>
            <a:spLocks noGrp="1"/>
          </p:cNvSpPr>
          <p:nvPr>
            <p:ph idx="1"/>
          </p:nvPr>
        </p:nvSpPr>
        <p:spPr>
          <a:xfrm>
            <a:off x="676656" y="3685308"/>
            <a:ext cx="10753725" cy="2191103"/>
          </a:xfrm>
        </p:spPr>
        <p:txBody>
          <a:bodyPr>
            <a:normAutofit/>
          </a:bodyPr>
          <a:lstStyle/>
          <a:p>
            <a:r>
              <a:rPr lang="en-US" sz="2000" b="1">
                <a:solidFill>
                  <a:srgbClr val="FFFFFF"/>
                </a:solidFill>
              </a:rPr>
              <a:t>(4) </a:t>
            </a:r>
            <a:r>
              <a:rPr lang="en-US" sz="2000">
                <a:solidFill>
                  <a:srgbClr val="FFFFFF"/>
                </a:solidFill>
              </a:rPr>
              <a:t>An effective leader must be </a:t>
            </a:r>
            <a:r>
              <a:rPr lang="en-US" sz="2000" b="1">
                <a:solidFill>
                  <a:srgbClr val="FFFFFF"/>
                </a:solidFill>
              </a:rPr>
              <a:t>Spirit-led</a:t>
            </a:r>
            <a:r>
              <a:rPr lang="en-US" sz="2000">
                <a:solidFill>
                  <a:srgbClr val="FFFFFF"/>
                </a:solidFill>
              </a:rPr>
              <a:t>. The effective leader knows that ministry is a partnership between the leader and God. God gives us our part to do and then He does His part.  But we can never work alone or trust in our own power or abilities. An effective leader also knows that they must seek God first in all they do to make sure they are in the center of His will and purpose for their ministry. (John 15:5)</a:t>
            </a:r>
          </a:p>
        </p:txBody>
      </p:sp>
    </p:spTree>
    <p:extLst>
      <p:ext uri="{BB962C8B-B14F-4D97-AF65-F5344CB8AC3E}">
        <p14:creationId xmlns:p14="http://schemas.microsoft.com/office/powerpoint/2010/main" val="3538944235"/>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White puzzle with one red piece">
            <a:extLst>
              <a:ext uri="{FF2B5EF4-FFF2-40B4-BE49-F238E27FC236}">
                <a16:creationId xmlns:a16="http://schemas.microsoft.com/office/drawing/2014/main" id="{496EFAC6-3B3B-1017-C303-D7B244C43C7E}"/>
              </a:ext>
            </a:extLst>
          </p:cNvPr>
          <p:cNvPicPr>
            <a:picLocks noChangeAspect="1"/>
          </p:cNvPicPr>
          <p:nvPr/>
        </p:nvPicPr>
        <p:blipFill rotWithShape="1">
          <a:blip r:embed="rId2"/>
          <a:srcRect t="3024" r="9091" b="6067"/>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6853"/>
            <a:ext cx="8139151" cy="460429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39597F35-7EB0-5425-768C-C38CDEA467AD}"/>
              </a:ext>
            </a:extLst>
          </p:cNvPr>
          <p:cNvSpPr>
            <a:spLocks noGrp="1"/>
          </p:cNvSpPr>
          <p:nvPr>
            <p:ph type="title"/>
          </p:nvPr>
        </p:nvSpPr>
        <p:spPr>
          <a:xfrm>
            <a:off x="657225" y="1448586"/>
            <a:ext cx="7160191" cy="1181062"/>
          </a:xfrm>
        </p:spPr>
        <p:txBody>
          <a:bodyPr>
            <a:normAutofit/>
          </a:bodyPr>
          <a:lstStyle/>
          <a:p>
            <a:r>
              <a:rPr lang="en-US" sz="4400" b="1">
                <a:solidFill>
                  <a:srgbClr val="AB2310"/>
                </a:solidFill>
              </a:rPr>
              <a:t>11 Attributes of a Biblical Leader </a:t>
            </a:r>
          </a:p>
        </p:txBody>
      </p:sp>
      <p:sp>
        <p:nvSpPr>
          <p:cNvPr id="3" name="Content Placeholder 2">
            <a:extLst>
              <a:ext uri="{FF2B5EF4-FFF2-40B4-BE49-F238E27FC236}">
                <a16:creationId xmlns:a16="http://schemas.microsoft.com/office/drawing/2014/main" id="{2241BBC4-6280-AEB6-11E1-44E50C558034}"/>
              </a:ext>
            </a:extLst>
          </p:cNvPr>
          <p:cNvSpPr>
            <a:spLocks noGrp="1"/>
          </p:cNvSpPr>
          <p:nvPr>
            <p:ph idx="1"/>
          </p:nvPr>
        </p:nvSpPr>
        <p:spPr>
          <a:xfrm>
            <a:off x="685800" y="2750234"/>
            <a:ext cx="6809876" cy="2633745"/>
          </a:xfrm>
        </p:spPr>
        <p:txBody>
          <a:bodyPr>
            <a:normAutofit/>
          </a:bodyPr>
          <a:lstStyle/>
          <a:p>
            <a:r>
              <a:rPr lang="en-US" b="1">
                <a:solidFill>
                  <a:schemeClr val="tx1"/>
                </a:solidFill>
              </a:rPr>
              <a:t>(5) </a:t>
            </a:r>
            <a:r>
              <a:rPr lang="en-US">
                <a:solidFill>
                  <a:schemeClr val="tx1"/>
                </a:solidFill>
              </a:rPr>
              <a:t>An effective leader must be a </a:t>
            </a:r>
            <a:r>
              <a:rPr lang="en-US" b="1">
                <a:solidFill>
                  <a:schemeClr val="tx1"/>
                </a:solidFill>
              </a:rPr>
              <a:t>Servant</a:t>
            </a:r>
            <a:r>
              <a:rPr lang="en-US">
                <a:solidFill>
                  <a:schemeClr val="tx1"/>
                </a:solidFill>
              </a:rPr>
              <a:t>. As our Lord and Savior “did not come to be served, but to serve” (Matthew 20:28), we too must serve and not be served.  This runs contrary to what the world teaches leaders to be.  So, a leader is called to serve his followers and not be served by them. Consequently, a servant leader helps his followers grow &amp; succeed.</a:t>
            </a:r>
          </a:p>
        </p:txBody>
      </p:sp>
    </p:spTree>
    <p:extLst>
      <p:ext uri="{BB962C8B-B14F-4D97-AF65-F5344CB8AC3E}">
        <p14:creationId xmlns:p14="http://schemas.microsoft.com/office/powerpoint/2010/main" val="3422936050"/>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Blue arrows pointing at a red button">
            <a:extLst>
              <a:ext uri="{FF2B5EF4-FFF2-40B4-BE49-F238E27FC236}">
                <a16:creationId xmlns:a16="http://schemas.microsoft.com/office/drawing/2014/main" id="{276592DD-490C-3850-64E0-D31DAE7C5D63}"/>
              </a:ext>
            </a:extLst>
          </p:cNvPr>
          <p:cNvPicPr>
            <a:picLocks noChangeAspect="1"/>
          </p:cNvPicPr>
          <p:nvPr/>
        </p:nvPicPr>
        <p:blipFill rotWithShape="1">
          <a:blip r:embed="rId2"/>
          <a:srcRect t="39114" b="33193"/>
          <a:stretch/>
        </p:blipFill>
        <p:spPr>
          <a:xfrm>
            <a:off x="20" y="10"/>
            <a:ext cx="12191980" cy="2253696"/>
          </a:xfrm>
          <a:prstGeom prst="rect">
            <a:avLst/>
          </a:prstGeom>
        </p:spPr>
      </p:pic>
      <p:sp>
        <p:nvSpPr>
          <p:cNvPr id="2" name="Title 1">
            <a:extLst>
              <a:ext uri="{FF2B5EF4-FFF2-40B4-BE49-F238E27FC236}">
                <a16:creationId xmlns:a16="http://schemas.microsoft.com/office/drawing/2014/main" id="{39597F35-7EB0-5425-768C-C38CDEA467AD}"/>
              </a:ext>
            </a:extLst>
          </p:cNvPr>
          <p:cNvSpPr>
            <a:spLocks noGrp="1"/>
          </p:cNvSpPr>
          <p:nvPr>
            <p:ph type="title"/>
          </p:nvPr>
        </p:nvSpPr>
        <p:spPr>
          <a:xfrm>
            <a:off x="657224" y="2592578"/>
            <a:ext cx="10772775" cy="1092729"/>
          </a:xfrm>
        </p:spPr>
        <p:txBody>
          <a:bodyPr>
            <a:normAutofit/>
          </a:bodyPr>
          <a:lstStyle/>
          <a:p>
            <a:r>
              <a:rPr lang="en-US" sz="4800" b="1" dirty="0">
                <a:solidFill>
                  <a:srgbClr val="FFFFFF"/>
                </a:solidFill>
              </a:rPr>
              <a:t>11 Attributes of a Biblical Leader </a:t>
            </a:r>
          </a:p>
        </p:txBody>
      </p:sp>
      <p:sp>
        <p:nvSpPr>
          <p:cNvPr id="3" name="Content Placeholder 2">
            <a:extLst>
              <a:ext uri="{FF2B5EF4-FFF2-40B4-BE49-F238E27FC236}">
                <a16:creationId xmlns:a16="http://schemas.microsoft.com/office/drawing/2014/main" id="{2241BBC4-6280-AEB6-11E1-44E50C558034}"/>
              </a:ext>
            </a:extLst>
          </p:cNvPr>
          <p:cNvSpPr>
            <a:spLocks noGrp="1"/>
          </p:cNvSpPr>
          <p:nvPr>
            <p:ph idx="1"/>
          </p:nvPr>
        </p:nvSpPr>
        <p:spPr>
          <a:xfrm>
            <a:off x="676656" y="3685308"/>
            <a:ext cx="10753725" cy="2191103"/>
          </a:xfrm>
        </p:spPr>
        <p:txBody>
          <a:bodyPr>
            <a:normAutofit/>
          </a:bodyPr>
          <a:lstStyle/>
          <a:p>
            <a:r>
              <a:rPr lang="en-US" sz="2000" b="1">
                <a:solidFill>
                  <a:srgbClr val="FFFFFF"/>
                </a:solidFill>
              </a:rPr>
              <a:t>(6) </a:t>
            </a:r>
            <a:r>
              <a:rPr lang="en-US" sz="2000">
                <a:solidFill>
                  <a:srgbClr val="FFFFFF"/>
                </a:solidFill>
              </a:rPr>
              <a:t>An effective leader must be </a:t>
            </a:r>
            <a:r>
              <a:rPr lang="en-US" sz="2000" b="1">
                <a:solidFill>
                  <a:srgbClr val="FFFFFF"/>
                </a:solidFill>
              </a:rPr>
              <a:t>Focused</a:t>
            </a:r>
            <a:r>
              <a:rPr lang="en-US" sz="2000">
                <a:solidFill>
                  <a:srgbClr val="FFFFFF"/>
                </a:solidFill>
              </a:rPr>
              <a:t>. A leader often has many responsibilities and duties to carry out in their position. It is critical for a leader to avoid being distracted by issues unrelated to their vision and mission. When your vision and mission are clear it is easier to stay focused on the goals God wants you to accomplish for the Kingdom. ( 3:13-14)</a:t>
            </a:r>
          </a:p>
        </p:txBody>
      </p:sp>
    </p:spTree>
    <p:extLst>
      <p:ext uri="{BB962C8B-B14F-4D97-AF65-F5344CB8AC3E}">
        <p14:creationId xmlns:p14="http://schemas.microsoft.com/office/powerpoint/2010/main" val="4264810877"/>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hade val="95000"/>
            <a:satMod val="170000"/>
          </a:schemeClr>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6FE3A536-71BE-44C0-839D-5F8F056A2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241BBC4-6280-AEB6-11E1-44E50C558034}"/>
              </a:ext>
            </a:extLst>
          </p:cNvPr>
          <p:cNvSpPr>
            <a:spLocks noGrp="1"/>
          </p:cNvSpPr>
          <p:nvPr>
            <p:ph idx="1"/>
          </p:nvPr>
        </p:nvSpPr>
        <p:spPr>
          <a:xfrm>
            <a:off x="676657" y="2011680"/>
            <a:ext cx="8096684" cy="3766185"/>
          </a:xfrm>
        </p:spPr>
        <p:txBody>
          <a:bodyPr>
            <a:normAutofit/>
          </a:bodyPr>
          <a:lstStyle/>
          <a:p>
            <a:r>
              <a:rPr lang="en-US" b="1" dirty="0"/>
              <a:t>(7) </a:t>
            </a:r>
            <a:r>
              <a:rPr lang="en-US" dirty="0"/>
              <a:t>An effective leader must be </a:t>
            </a:r>
            <a:r>
              <a:rPr lang="en-US" b="1" dirty="0"/>
              <a:t>Courageous</a:t>
            </a:r>
            <a:r>
              <a:rPr lang="en-US" dirty="0"/>
              <a:t>. Courage is the ability to stick to one’s beliefs when they are under attack, and to lead with conviction. The world is full of leaders who pander to the wishes of their followers, which is not really true leadership at all. A leader with courage demonstrates that they are willing to step out in faith, and to rely on God to equip them and give them the strength they need to do what God has called them to do. (1 Cor. 13:16)</a:t>
            </a:r>
          </a:p>
        </p:txBody>
      </p:sp>
      <p:sp>
        <p:nvSpPr>
          <p:cNvPr id="2" name="Title 1">
            <a:extLst>
              <a:ext uri="{FF2B5EF4-FFF2-40B4-BE49-F238E27FC236}">
                <a16:creationId xmlns:a16="http://schemas.microsoft.com/office/drawing/2014/main" id="{39597F35-7EB0-5425-768C-C38CDEA467AD}"/>
              </a:ext>
            </a:extLst>
          </p:cNvPr>
          <p:cNvSpPr>
            <a:spLocks noGrp="1"/>
          </p:cNvSpPr>
          <p:nvPr>
            <p:ph type="title"/>
          </p:nvPr>
        </p:nvSpPr>
        <p:spPr>
          <a:xfrm>
            <a:off x="657224" y="499533"/>
            <a:ext cx="10772775" cy="1658198"/>
          </a:xfrm>
        </p:spPr>
        <p:txBody>
          <a:bodyPr>
            <a:normAutofit/>
          </a:bodyPr>
          <a:lstStyle/>
          <a:p>
            <a:r>
              <a:rPr lang="en-US" b="1"/>
              <a:t>11 Attributes of a Biblical Leader </a:t>
            </a:r>
          </a:p>
        </p:txBody>
      </p:sp>
    </p:spTree>
    <p:extLst>
      <p:ext uri="{BB962C8B-B14F-4D97-AF65-F5344CB8AC3E}">
        <p14:creationId xmlns:p14="http://schemas.microsoft.com/office/powerpoint/2010/main" val="537527712"/>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One in a crowd">
            <a:extLst>
              <a:ext uri="{FF2B5EF4-FFF2-40B4-BE49-F238E27FC236}">
                <a16:creationId xmlns:a16="http://schemas.microsoft.com/office/drawing/2014/main" id="{BE3B44CF-A1DD-43BC-4611-2BBEF5447215}"/>
              </a:ext>
            </a:extLst>
          </p:cNvPr>
          <p:cNvPicPr>
            <a:picLocks noChangeAspect="1"/>
          </p:cNvPicPr>
          <p:nvPr/>
        </p:nvPicPr>
        <p:blipFill rotWithShape="1">
          <a:blip r:embed="rId2">
            <a:alphaModFix amt="35000"/>
          </a:blip>
          <a:srcRect t="7734" b="17267"/>
          <a:stretch/>
        </p:blipFill>
        <p:spPr>
          <a:xfrm>
            <a:off x="20" y="10"/>
            <a:ext cx="12191980" cy="6857990"/>
          </a:xfrm>
          <a:prstGeom prst="rect">
            <a:avLst/>
          </a:prstGeom>
        </p:spPr>
      </p:pic>
      <p:sp>
        <p:nvSpPr>
          <p:cNvPr id="2" name="Title 1">
            <a:extLst>
              <a:ext uri="{FF2B5EF4-FFF2-40B4-BE49-F238E27FC236}">
                <a16:creationId xmlns:a16="http://schemas.microsoft.com/office/drawing/2014/main" id="{39597F35-7EB0-5425-768C-C38CDEA467AD}"/>
              </a:ext>
            </a:extLst>
          </p:cNvPr>
          <p:cNvSpPr>
            <a:spLocks noGrp="1"/>
          </p:cNvSpPr>
          <p:nvPr>
            <p:ph type="title"/>
          </p:nvPr>
        </p:nvSpPr>
        <p:spPr/>
        <p:txBody>
          <a:bodyPr>
            <a:normAutofit/>
          </a:bodyPr>
          <a:lstStyle/>
          <a:p>
            <a:r>
              <a:rPr lang="en-US" b="1" dirty="0">
                <a:solidFill>
                  <a:schemeClr val="tx1"/>
                </a:solidFill>
              </a:rPr>
              <a:t>11 Attributes of a Biblical Leader </a:t>
            </a:r>
          </a:p>
        </p:txBody>
      </p:sp>
      <p:sp>
        <p:nvSpPr>
          <p:cNvPr id="3" name="Content Placeholder 2">
            <a:extLst>
              <a:ext uri="{FF2B5EF4-FFF2-40B4-BE49-F238E27FC236}">
                <a16:creationId xmlns:a16="http://schemas.microsoft.com/office/drawing/2014/main" id="{2241BBC4-6280-AEB6-11E1-44E50C558034}"/>
              </a:ext>
            </a:extLst>
          </p:cNvPr>
          <p:cNvSpPr>
            <a:spLocks noGrp="1"/>
          </p:cNvSpPr>
          <p:nvPr>
            <p:ph idx="1"/>
          </p:nvPr>
        </p:nvSpPr>
        <p:spPr/>
        <p:txBody>
          <a:bodyPr>
            <a:normAutofit/>
          </a:bodyPr>
          <a:lstStyle/>
          <a:p>
            <a:r>
              <a:rPr lang="en-US" b="1" dirty="0">
                <a:solidFill>
                  <a:schemeClr val="tx1"/>
                </a:solidFill>
              </a:rPr>
              <a:t>(8) </a:t>
            </a:r>
            <a:r>
              <a:rPr lang="en-US" dirty="0">
                <a:solidFill>
                  <a:schemeClr val="tx1"/>
                </a:solidFill>
              </a:rPr>
              <a:t>An effective leader must be </a:t>
            </a:r>
            <a:r>
              <a:rPr lang="en-US" b="1" dirty="0">
                <a:solidFill>
                  <a:schemeClr val="tx1"/>
                </a:solidFill>
              </a:rPr>
              <a:t>Trusting</a:t>
            </a:r>
            <a:r>
              <a:rPr lang="en-US" dirty="0">
                <a:solidFill>
                  <a:schemeClr val="tx1"/>
                </a:solidFill>
              </a:rPr>
              <a:t>. A leader trusts in God, who alone is faithful and true.  It can be said that faith is a measure of how much you trust God.  So an effective leader puts his trust in God and God alone, and relies on Him to do what His Word has promised. “Trust in the Lord with all your heart and lean not on your own understanding.” Proverbs 3:5</a:t>
            </a:r>
          </a:p>
        </p:txBody>
      </p:sp>
    </p:spTree>
    <p:extLst>
      <p:ext uri="{BB962C8B-B14F-4D97-AF65-F5344CB8AC3E}">
        <p14:creationId xmlns:p14="http://schemas.microsoft.com/office/powerpoint/2010/main" val="638678961"/>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Red toy person in front of two lines of white figures">
            <a:extLst>
              <a:ext uri="{FF2B5EF4-FFF2-40B4-BE49-F238E27FC236}">
                <a16:creationId xmlns:a16="http://schemas.microsoft.com/office/drawing/2014/main" id="{9B844FA5-82AC-B0AC-8CF5-01716394C211}"/>
              </a:ext>
            </a:extLst>
          </p:cNvPr>
          <p:cNvPicPr>
            <a:picLocks noChangeAspect="1"/>
          </p:cNvPicPr>
          <p:nvPr/>
        </p:nvPicPr>
        <p:blipFill rotWithShape="1">
          <a:blip r:embed="rId2"/>
          <a:srcRect t="52164" b="19722"/>
          <a:stretch/>
        </p:blipFill>
        <p:spPr>
          <a:xfrm>
            <a:off x="20" y="10"/>
            <a:ext cx="12191980" cy="2253696"/>
          </a:xfrm>
          <a:prstGeom prst="rect">
            <a:avLst/>
          </a:prstGeom>
        </p:spPr>
      </p:pic>
      <p:sp>
        <p:nvSpPr>
          <p:cNvPr id="2" name="Title 1">
            <a:extLst>
              <a:ext uri="{FF2B5EF4-FFF2-40B4-BE49-F238E27FC236}">
                <a16:creationId xmlns:a16="http://schemas.microsoft.com/office/drawing/2014/main" id="{39597F35-7EB0-5425-768C-C38CDEA467AD}"/>
              </a:ext>
            </a:extLst>
          </p:cNvPr>
          <p:cNvSpPr>
            <a:spLocks noGrp="1"/>
          </p:cNvSpPr>
          <p:nvPr>
            <p:ph type="title"/>
          </p:nvPr>
        </p:nvSpPr>
        <p:spPr>
          <a:xfrm>
            <a:off x="657224" y="2592578"/>
            <a:ext cx="10772775" cy="1092729"/>
          </a:xfrm>
        </p:spPr>
        <p:txBody>
          <a:bodyPr>
            <a:normAutofit/>
          </a:bodyPr>
          <a:lstStyle/>
          <a:p>
            <a:r>
              <a:rPr lang="en-US" sz="4800" b="1" dirty="0">
                <a:solidFill>
                  <a:srgbClr val="FFFFFF"/>
                </a:solidFill>
              </a:rPr>
              <a:t>11 Attributes of a Biblical Leader </a:t>
            </a:r>
          </a:p>
        </p:txBody>
      </p:sp>
      <p:sp>
        <p:nvSpPr>
          <p:cNvPr id="3" name="Content Placeholder 2">
            <a:extLst>
              <a:ext uri="{FF2B5EF4-FFF2-40B4-BE49-F238E27FC236}">
                <a16:creationId xmlns:a16="http://schemas.microsoft.com/office/drawing/2014/main" id="{2241BBC4-6280-AEB6-11E1-44E50C558034}"/>
              </a:ext>
            </a:extLst>
          </p:cNvPr>
          <p:cNvSpPr>
            <a:spLocks noGrp="1"/>
          </p:cNvSpPr>
          <p:nvPr>
            <p:ph idx="1"/>
          </p:nvPr>
        </p:nvSpPr>
        <p:spPr>
          <a:xfrm>
            <a:off x="676656" y="3685308"/>
            <a:ext cx="10753725" cy="2191103"/>
          </a:xfrm>
        </p:spPr>
        <p:txBody>
          <a:bodyPr>
            <a:normAutofit/>
          </a:bodyPr>
          <a:lstStyle/>
          <a:p>
            <a:r>
              <a:rPr lang="en-US" sz="2000" b="1" dirty="0">
                <a:solidFill>
                  <a:srgbClr val="FFFFFF"/>
                </a:solidFill>
              </a:rPr>
              <a:t>(9) </a:t>
            </a:r>
            <a:r>
              <a:rPr lang="en-US" sz="2000" dirty="0">
                <a:solidFill>
                  <a:srgbClr val="FFFFFF"/>
                </a:solidFill>
              </a:rPr>
              <a:t>An effective leader must be </a:t>
            </a:r>
            <a:r>
              <a:rPr lang="en-US" sz="2000" b="1" dirty="0">
                <a:solidFill>
                  <a:srgbClr val="FFFFFF"/>
                </a:solidFill>
              </a:rPr>
              <a:t>Prepared</a:t>
            </a:r>
            <a:r>
              <a:rPr lang="en-US" sz="2000" dirty="0">
                <a:solidFill>
                  <a:srgbClr val="FFFFFF"/>
                </a:solidFill>
              </a:rPr>
              <a:t>. A leader must expect the unexpected and be prepared to lead, manage or minister as needed in any given situation.  Preparation takes sacrifice and planning ahead.  Virtually all successful leaders have had a major crisis that required their leadership, and being prepared for that situation is what allowed them to be successful. (2 Timothy 4:2)</a:t>
            </a:r>
          </a:p>
        </p:txBody>
      </p:sp>
    </p:spTree>
    <p:extLst>
      <p:ext uri="{BB962C8B-B14F-4D97-AF65-F5344CB8AC3E}">
        <p14:creationId xmlns:p14="http://schemas.microsoft.com/office/powerpoint/2010/main" val="446979063"/>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Red toy person in front of two lines of white figures">
            <a:extLst>
              <a:ext uri="{FF2B5EF4-FFF2-40B4-BE49-F238E27FC236}">
                <a16:creationId xmlns:a16="http://schemas.microsoft.com/office/drawing/2014/main" id="{D45225F5-E65F-230E-B72E-A0A42FCD561E}"/>
              </a:ext>
            </a:extLst>
          </p:cNvPr>
          <p:cNvPicPr>
            <a:picLocks noChangeAspect="1"/>
          </p:cNvPicPr>
          <p:nvPr/>
        </p:nvPicPr>
        <p:blipFill rotWithShape="1">
          <a:blip r:embed="rId2">
            <a:alphaModFix amt="35000"/>
          </a:blip>
          <a:srcRect t="14449"/>
          <a:stretch/>
        </p:blipFill>
        <p:spPr>
          <a:xfrm>
            <a:off x="20" y="10"/>
            <a:ext cx="12191980" cy="6857990"/>
          </a:xfrm>
          <a:prstGeom prst="rect">
            <a:avLst/>
          </a:prstGeom>
        </p:spPr>
      </p:pic>
      <p:sp>
        <p:nvSpPr>
          <p:cNvPr id="2" name="Title 1">
            <a:extLst>
              <a:ext uri="{FF2B5EF4-FFF2-40B4-BE49-F238E27FC236}">
                <a16:creationId xmlns:a16="http://schemas.microsoft.com/office/drawing/2014/main" id="{39597F35-7EB0-5425-768C-C38CDEA467AD}"/>
              </a:ext>
            </a:extLst>
          </p:cNvPr>
          <p:cNvSpPr>
            <a:spLocks noGrp="1"/>
          </p:cNvSpPr>
          <p:nvPr>
            <p:ph type="title"/>
          </p:nvPr>
        </p:nvSpPr>
        <p:spPr/>
        <p:txBody>
          <a:bodyPr>
            <a:normAutofit/>
          </a:bodyPr>
          <a:lstStyle/>
          <a:p>
            <a:r>
              <a:rPr lang="en-US" b="1" dirty="0">
                <a:solidFill>
                  <a:schemeClr val="tx1"/>
                </a:solidFill>
              </a:rPr>
              <a:t>11 Attributes of a Biblical Leader </a:t>
            </a:r>
          </a:p>
        </p:txBody>
      </p:sp>
      <p:sp>
        <p:nvSpPr>
          <p:cNvPr id="3" name="Content Placeholder 2">
            <a:extLst>
              <a:ext uri="{FF2B5EF4-FFF2-40B4-BE49-F238E27FC236}">
                <a16:creationId xmlns:a16="http://schemas.microsoft.com/office/drawing/2014/main" id="{2241BBC4-6280-AEB6-11E1-44E50C558034}"/>
              </a:ext>
            </a:extLst>
          </p:cNvPr>
          <p:cNvSpPr>
            <a:spLocks noGrp="1"/>
          </p:cNvSpPr>
          <p:nvPr>
            <p:ph idx="1"/>
          </p:nvPr>
        </p:nvSpPr>
        <p:spPr/>
        <p:txBody>
          <a:bodyPr>
            <a:normAutofit/>
          </a:bodyPr>
          <a:lstStyle/>
          <a:p>
            <a:r>
              <a:rPr lang="en-US" b="1" dirty="0">
                <a:solidFill>
                  <a:schemeClr val="tx1"/>
                </a:solidFill>
              </a:rPr>
              <a:t>(10) </a:t>
            </a:r>
            <a:r>
              <a:rPr lang="en-US" dirty="0">
                <a:solidFill>
                  <a:schemeClr val="tx1"/>
                </a:solidFill>
              </a:rPr>
              <a:t>An effective leader must be </a:t>
            </a:r>
            <a:r>
              <a:rPr lang="en-US" b="1" dirty="0">
                <a:solidFill>
                  <a:schemeClr val="tx1"/>
                </a:solidFill>
              </a:rPr>
              <a:t>Opportunistic</a:t>
            </a:r>
            <a:r>
              <a:rPr lang="en-US" dirty="0">
                <a:solidFill>
                  <a:schemeClr val="tx1"/>
                </a:solidFill>
              </a:rPr>
              <a:t>. Successful leaders are those leaders who are able to navigate through difficult times as well as take advantage of new opportunities. Leaders should take advantage of the opportunities God gives them today and not just plan for the future or stay stuck in the past. In order to do that a leader must be prepared and alert for those opportunities. Success happens where opportunity meets preparation. (1 Peter 3:15)</a:t>
            </a:r>
          </a:p>
        </p:txBody>
      </p:sp>
    </p:spTree>
    <p:extLst>
      <p:ext uri="{BB962C8B-B14F-4D97-AF65-F5344CB8AC3E}">
        <p14:creationId xmlns:p14="http://schemas.microsoft.com/office/powerpoint/2010/main" val="3540979246"/>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Red toy person in front of two lines of white figures">
            <a:extLst>
              <a:ext uri="{FF2B5EF4-FFF2-40B4-BE49-F238E27FC236}">
                <a16:creationId xmlns:a16="http://schemas.microsoft.com/office/drawing/2014/main" id="{D45225F5-E65F-230E-B72E-A0A42FCD561E}"/>
              </a:ext>
            </a:extLst>
          </p:cNvPr>
          <p:cNvPicPr>
            <a:picLocks noChangeAspect="1"/>
          </p:cNvPicPr>
          <p:nvPr/>
        </p:nvPicPr>
        <p:blipFill rotWithShape="1">
          <a:blip r:embed="rId2"/>
          <a:srcRect l="9091" t="22226"/>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2849" y="1126853"/>
            <a:ext cx="8139151" cy="460429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39597F35-7EB0-5425-768C-C38CDEA467AD}"/>
              </a:ext>
            </a:extLst>
          </p:cNvPr>
          <p:cNvSpPr>
            <a:spLocks noGrp="1"/>
          </p:cNvSpPr>
          <p:nvPr>
            <p:ph type="title"/>
          </p:nvPr>
        </p:nvSpPr>
        <p:spPr>
          <a:xfrm>
            <a:off x="4710074" y="1448586"/>
            <a:ext cx="7160191" cy="1181062"/>
          </a:xfrm>
        </p:spPr>
        <p:txBody>
          <a:bodyPr>
            <a:normAutofit/>
          </a:bodyPr>
          <a:lstStyle/>
          <a:p>
            <a:r>
              <a:rPr lang="en-US" sz="4400" b="1">
                <a:solidFill>
                  <a:srgbClr val="F95830"/>
                </a:solidFill>
              </a:rPr>
              <a:t>11 Attributes of a Biblical Leader </a:t>
            </a:r>
          </a:p>
        </p:txBody>
      </p:sp>
      <p:sp>
        <p:nvSpPr>
          <p:cNvPr id="3" name="Content Placeholder 2">
            <a:extLst>
              <a:ext uri="{FF2B5EF4-FFF2-40B4-BE49-F238E27FC236}">
                <a16:creationId xmlns:a16="http://schemas.microsoft.com/office/drawing/2014/main" id="{2241BBC4-6280-AEB6-11E1-44E50C558034}"/>
              </a:ext>
            </a:extLst>
          </p:cNvPr>
          <p:cNvSpPr>
            <a:spLocks noGrp="1"/>
          </p:cNvSpPr>
          <p:nvPr>
            <p:ph idx="1"/>
          </p:nvPr>
        </p:nvSpPr>
        <p:spPr>
          <a:xfrm>
            <a:off x="4738649" y="2750234"/>
            <a:ext cx="6809876" cy="2633745"/>
          </a:xfrm>
        </p:spPr>
        <p:txBody>
          <a:bodyPr>
            <a:normAutofit/>
          </a:bodyPr>
          <a:lstStyle/>
          <a:p>
            <a:r>
              <a:rPr lang="en-US" b="1" dirty="0">
                <a:solidFill>
                  <a:schemeClr val="tx1"/>
                </a:solidFill>
              </a:rPr>
              <a:t>(11) </a:t>
            </a:r>
            <a:r>
              <a:rPr lang="en-US" dirty="0">
                <a:solidFill>
                  <a:schemeClr val="tx1"/>
                </a:solidFill>
              </a:rPr>
              <a:t>An effective leader must be </a:t>
            </a:r>
            <a:r>
              <a:rPr lang="en-US" b="1" dirty="0">
                <a:solidFill>
                  <a:schemeClr val="tx1"/>
                </a:solidFill>
              </a:rPr>
              <a:t>Respectful </a:t>
            </a:r>
            <a:r>
              <a:rPr lang="en-US" dirty="0">
                <a:solidFill>
                  <a:schemeClr val="tx1"/>
                </a:solidFill>
              </a:rPr>
              <a:t>and </a:t>
            </a:r>
            <a:r>
              <a:rPr lang="en-US" b="1" dirty="0">
                <a:solidFill>
                  <a:schemeClr val="tx1"/>
                </a:solidFill>
              </a:rPr>
              <a:t>Respected. </a:t>
            </a:r>
            <a:r>
              <a:rPr lang="en-US" dirty="0">
                <a:solidFill>
                  <a:schemeClr val="tx1"/>
                </a:solidFill>
              </a:rPr>
              <a:t>An effective leader must be respectful to those that he or she leads and respected by them. 1 Thessalonians 5:12-13 “We ask you, brothers, to respect those who labor among you and are over you in the Lord and admonish you, and to esteem them very highly in love because of their work. Be at peace among yourselves.”</a:t>
            </a:r>
          </a:p>
        </p:txBody>
      </p:sp>
    </p:spTree>
    <p:extLst>
      <p:ext uri="{BB962C8B-B14F-4D97-AF65-F5344CB8AC3E}">
        <p14:creationId xmlns:p14="http://schemas.microsoft.com/office/powerpoint/2010/main" val="203747541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TM03457491[[fn=Metropolitan]]</Template>
  <TotalTime>310</TotalTime>
  <Words>2983</Words>
  <Application>Microsoft Office PowerPoint</Application>
  <PresentationFormat>Widescreen</PresentationFormat>
  <Paragraphs>95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 Light</vt:lpstr>
      <vt:lpstr>Metropolitan</vt:lpstr>
      <vt:lpstr>A.I.A. Leadership Training</vt:lpstr>
      <vt:lpstr>Let’s go to 7-Eleven</vt:lpstr>
      <vt:lpstr>Leadership quotes</vt:lpstr>
      <vt:lpstr>Leadership quotes</vt:lpstr>
      <vt:lpstr>Dr. Cornell West</vt:lpstr>
      <vt:lpstr>A Biblical Perspective on Leadership</vt:lpstr>
      <vt:lpstr>Leadership</vt:lpstr>
      <vt:lpstr>Biblical Leadership is not like the World</vt:lpstr>
      <vt:lpstr>Leadership</vt:lpstr>
      <vt:lpstr>7 Biblical Models of Leadership</vt:lpstr>
      <vt:lpstr>7 Biblical Models of Leadership</vt:lpstr>
      <vt:lpstr>7 Biblical Models of Leadership</vt:lpstr>
      <vt:lpstr>7 Biblical Models of Leadership</vt:lpstr>
      <vt:lpstr>7 Biblical Models of Leadership</vt:lpstr>
      <vt:lpstr>7 Biblical Models of Leadership</vt:lpstr>
      <vt:lpstr>7 Biblical Models of Leadership</vt:lpstr>
      <vt:lpstr>John 15:5</vt:lpstr>
      <vt:lpstr>Biblical Leadership</vt:lpstr>
      <vt:lpstr>Biblical Leadership</vt:lpstr>
      <vt:lpstr>Biblical Leadership</vt:lpstr>
      <vt:lpstr>11 Attributes of a Biblical Leader </vt:lpstr>
      <vt:lpstr>11 Attributes of a Biblical Leader </vt:lpstr>
      <vt:lpstr>11 Attributes of a Biblical Leader </vt:lpstr>
      <vt:lpstr>11 Attributes of a Biblical Leader </vt:lpstr>
      <vt:lpstr>11 Attributes of a Biblical Leader </vt:lpstr>
      <vt:lpstr>11 Attributes of a Biblical Leader </vt:lpstr>
      <vt:lpstr>11 Attributes of a Biblical Leader </vt:lpstr>
      <vt:lpstr>11 Attributes of a Biblical Leader </vt:lpstr>
      <vt:lpstr>11 Attributes of a Biblical Leader </vt:lpstr>
      <vt:lpstr>11 Attributes of a Biblical Leader </vt:lpstr>
      <vt:lpstr>11 Attributes of a Biblical Leader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CWC Leadership Training</dc:title>
  <dc:creator>Ronald Demery</dc:creator>
  <cp:lastModifiedBy>Ronald Demery</cp:lastModifiedBy>
  <cp:revision>1</cp:revision>
  <dcterms:created xsi:type="dcterms:W3CDTF">2024-01-11T19:54:45Z</dcterms:created>
  <dcterms:modified xsi:type="dcterms:W3CDTF">2026-07-29T01:20:18Z</dcterms:modified>
</cp:coreProperties>
</file>